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8" r:id="rId1"/>
  </p:sldMasterIdLst>
  <p:notesMasterIdLst>
    <p:notesMasterId r:id="rId52"/>
  </p:notesMasterIdLst>
  <p:sldIdLst>
    <p:sldId id="513" r:id="rId2"/>
    <p:sldId id="256" r:id="rId3"/>
    <p:sldId id="342" r:id="rId4"/>
    <p:sldId id="343" r:id="rId5"/>
    <p:sldId id="287" r:id="rId6"/>
    <p:sldId id="260" r:id="rId7"/>
    <p:sldId id="345" r:id="rId8"/>
    <p:sldId id="346" r:id="rId9"/>
    <p:sldId id="348" r:id="rId10"/>
    <p:sldId id="309" r:id="rId11"/>
    <p:sldId id="285" r:id="rId12"/>
    <p:sldId id="514" r:id="rId13"/>
    <p:sldId id="300" r:id="rId14"/>
    <p:sldId id="349" r:id="rId15"/>
    <p:sldId id="338" r:id="rId16"/>
    <p:sldId id="303" r:id="rId17"/>
    <p:sldId id="339" r:id="rId18"/>
    <p:sldId id="501" r:id="rId19"/>
    <p:sldId id="502" r:id="rId20"/>
    <p:sldId id="347" r:id="rId21"/>
    <p:sldId id="503" r:id="rId22"/>
    <p:sldId id="504" r:id="rId23"/>
    <p:sldId id="304" r:id="rId24"/>
    <p:sldId id="350" r:id="rId25"/>
    <p:sldId id="505" r:id="rId26"/>
    <p:sldId id="506" r:id="rId27"/>
    <p:sldId id="336" r:id="rId28"/>
    <p:sldId id="328" r:id="rId29"/>
    <p:sldId id="295" r:id="rId30"/>
    <p:sldId id="352" r:id="rId31"/>
    <p:sldId id="311" r:id="rId32"/>
    <p:sldId id="319" r:id="rId33"/>
    <p:sldId id="314" r:id="rId34"/>
    <p:sldId id="315" r:id="rId35"/>
    <p:sldId id="316" r:id="rId36"/>
    <p:sldId id="317" r:id="rId37"/>
    <p:sldId id="511" r:id="rId38"/>
    <p:sldId id="512" r:id="rId39"/>
    <p:sldId id="329" r:id="rId40"/>
    <p:sldId id="507" r:id="rId41"/>
    <p:sldId id="508" r:id="rId42"/>
    <p:sldId id="509" r:id="rId43"/>
    <p:sldId id="510" r:id="rId44"/>
    <p:sldId id="340" r:id="rId45"/>
    <p:sldId id="307" r:id="rId46"/>
    <p:sldId id="325" r:id="rId47"/>
    <p:sldId id="330" r:id="rId48"/>
    <p:sldId id="299" r:id="rId49"/>
    <p:sldId id="277" r:id="rId50"/>
    <p:sldId id="29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98B93-C3E2-41C2-BEE4-21D287A961E7}" v="255" dt="2020-01-06T21:56:35.675"/>
    <p1510:client id="{78AA1082-C3CF-4127-8ABB-2869BE7CB4F8}" v="12" dt="2020-01-06T22:48:59.3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6" autoAdjust="0"/>
    <p:restoredTop sz="77987" autoAdjust="0"/>
  </p:normalViewPr>
  <p:slideViewPr>
    <p:cSldViewPr>
      <p:cViewPr varScale="1">
        <p:scale>
          <a:sx n="64" d="100"/>
          <a:sy n="64" d="100"/>
        </p:scale>
        <p:origin x="48" y="23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04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t Redd" userId="be8ed540b98adac0" providerId="LiveId" clId="{78AA1082-C3CF-4127-8ABB-2869BE7CB4F8}"/>
    <pc:docChg chg="undo redo custSel addSld modSld">
      <pc:chgData name="Brandt Redd" userId="be8ed540b98adac0" providerId="LiveId" clId="{78AA1082-C3CF-4127-8ABB-2869BE7CB4F8}" dt="2020-01-06T22:52:08.849" v="589" actId="14100"/>
      <pc:docMkLst>
        <pc:docMk/>
      </pc:docMkLst>
      <pc:sldChg chg="modSp">
        <pc:chgData name="Brandt Redd" userId="be8ed540b98adac0" providerId="LiveId" clId="{78AA1082-C3CF-4127-8ABB-2869BE7CB4F8}" dt="2020-01-06T22:35:00.873" v="116" actId="27636"/>
        <pc:sldMkLst>
          <pc:docMk/>
          <pc:sldMk cId="4078026356" sldId="343"/>
        </pc:sldMkLst>
        <pc:spChg chg="mod">
          <ac:chgData name="Brandt Redd" userId="be8ed540b98adac0" providerId="LiveId" clId="{78AA1082-C3CF-4127-8ABB-2869BE7CB4F8}" dt="2020-01-06T22:35:00.873" v="116" actId="27636"/>
          <ac:spMkLst>
            <pc:docMk/>
            <pc:sldMk cId="4078026356" sldId="343"/>
            <ac:spMk id="5" creationId="{5E024FDA-9CDC-42DA-B244-DE8F73017CE0}"/>
          </ac:spMkLst>
        </pc:spChg>
      </pc:sldChg>
      <pc:sldChg chg="modNotesTx">
        <pc:chgData name="Brandt Redd" userId="be8ed540b98adac0" providerId="LiveId" clId="{78AA1082-C3CF-4127-8ABB-2869BE7CB4F8}" dt="2020-01-06T22:31:36.711" v="14" actId="20577"/>
        <pc:sldMkLst>
          <pc:docMk/>
          <pc:sldMk cId="4033752726" sldId="506"/>
        </pc:sldMkLst>
      </pc:sldChg>
      <pc:sldChg chg="addSp delSp modSp add">
        <pc:chgData name="Brandt Redd" userId="be8ed540b98adac0" providerId="LiveId" clId="{78AA1082-C3CF-4127-8ABB-2869BE7CB4F8}" dt="2020-01-06T22:52:08.849" v="589" actId="14100"/>
        <pc:sldMkLst>
          <pc:docMk/>
          <pc:sldMk cId="3532235971" sldId="514"/>
        </pc:sldMkLst>
        <pc:spChg chg="del">
          <ac:chgData name="Brandt Redd" userId="be8ed540b98adac0" providerId="LiveId" clId="{78AA1082-C3CF-4127-8ABB-2869BE7CB4F8}" dt="2020-01-06T22:39:39.561" v="118"/>
          <ac:spMkLst>
            <pc:docMk/>
            <pc:sldMk cId="3532235971" sldId="514"/>
            <ac:spMk id="2" creationId="{1323C69C-7527-4AF0-84A7-B795B0DAD92A}"/>
          </ac:spMkLst>
        </pc:spChg>
        <pc:spChg chg="del">
          <ac:chgData name="Brandt Redd" userId="be8ed540b98adac0" providerId="LiveId" clId="{78AA1082-C3CF-4127-8ABB-2869BE7CB4F8}" dt="2020-01-06T22:39:39.561" v="118"/>
          <ac:spMkLst>
            <pc:docMk/>
            <pc:sldMk cId="3532235971" sldId="514"/>
            <ac:spMk id="3" creationId="{D09BD36E-A380-4683-85FC-49F3FC8C6507}"/>
          </ac:spMkLst>
        </pc:spChg>
        <pc:spChg chg="add mod">
          <ac:chgData name="Brandt Redd" userId="be8ed540b98adac0" providerId="LiveId" clId="{78AA1082-C3CF-4127-8ABB-2869BE7CB4F8}" dt="2020-01-06T22:40:05.462" v="174" actId="14100"/>
          <ac:spMkLst>
            <pc:docMk/>
            <pc:sldMk cId="3532235971" sldId="514"/>
            <ac:spMk id="5" creationId="{73D6ADC5-6352-4D19-A174-3E31C163FDCA}"/>
          </ac:spMkLst>
        </pc:spChg>
        <pc:spChg chg="add mod">
          <ac:chgData name="Brandt Redd" userId="be8ed540b98adac0" providerId="LiveId" clId="{78AA1082-C3CF-4127-8ABB-2869BE7CB4F8}" dt="2020-01-06T22:49:18.651" v="484" actId="1038"/>
          <ac:spMkLst>
            <pc:docMk/>
            <pc:sldMk cId="3532235971" sldId="514"/>
            <ac:spMk id="6" creationId="{40EC8056-89AF-411B-A4DA-24268169BFB1}"/>
          </ac:spMkLst>
        </pc:spChg>
        <pc:spChg chg="add mod">
          <ac:chgData name="Brandt Redd" userId="be8ed540b98adac0" providerId="LiveId" clId="{78AA1082-C3CF-4127-8ABB-2869BE7CB4F8}" dt="2020-01-06T22:52:01.663" v="587" actId="14100"/>
          <ac:spMkLst>
            <pc:docMk/>
            <pc:sldMk cId="3532235971" sldId="514"/>
            <ac:spMk id="7" creationId="{BA90F214-9839-4700-AFA0-8910B48E4757}"/>
          </ac:spMkLst>
        </pc:spChg>
        <pc:spChg chg="add del mod">
          <ac:chgData name="Brandt Redd" userId="be8ed540b98adac0" providerId="LiveId" clId="{78AA1082-C3CF-4127-8ABB-2869BE7CB4F8}" dt="2020-01-06T22:47:58.881" v="386"/>
          <ac:spMkLst>
            <pc:docMk/>
            <pc:sldMk cId="3532235971" sldId="514"/>
            <ac:spMk id="8" creationId="{1763A101-4D21-4E88-B17C-C56CAB4C7291}"/>
          </ac:spMkLst>
        </pc:spChg>
        <pc:spChg chg="add mod">
          <ac:chgData name="Brandt Redd" userId="be8ed540b98adac0" providerId="LiveId" clId="{78AA1082-C3CF-4127-8ABB-2869BE7CB4F8}" dt="2020-01-06T22:52:05.693" v="588" actId="14100"/>
          <ac:spMkLst>
            <pc:docMk/>
            <pc:sldMk cId="3532235971" sldId="514"/>
            <ac:spMk id="9" creationId="{0FDA7D36-BD9C-4832-A348-A9884B0E4BCD}"/>
          </ac:spMkLst>
        </pc:spChg>
        <pc:spChg chg="add mod">
          <ac:chgData name="Brandt Redd" userId="be8ed540b98adac0" providerId="LiveId" clId="{78AA1082-C3CF-4127-8ABB-2869BE7CB4F8}" dt="2020-01-06T22:52:08.849" v="589" actId="14100"/>
          <ac:spMkLst>
            <pc:docMk/>
            <pc:sldMk cId="3532235971" sldId="514"/>
            <ac:spMk id="10" creationId="{F0B0325A-1671-406E-A355-19A4AEFDB1EC}"/>
          </ac:spMkLst>
        </pc:spChg>
      </pc:sldChg>
    </pc:docChg>
  </pc:docChgLst>
  <pc:docChgLst>
    <pc:chgData name="Brandt Redd" userId="be8ed540b98adac0" providerId="LiveId" clId="{73098B93-C3E2-41C2-BEE4-21D287A961E7}"/>
    <pc:docChg chg="undo custSel mod addSld delSld modSld sldOrd">
      <pc:chgData name="Brandt Redd" userId="be8ed540b98adac0" providerId="LiveId" clId="{73098B93-C3E2-41C2-BEE4-21D287A961E7}" dt="2020-01-06T21:57:49.510" v="4619" actId="403"/>
      <pc:docMkLst>
        <pc:docMk/>
      </pc:docMkLst>
      <pc:sldChg chg="delSp modSp">
        <pc:chgData name="Brandt Redd" userId="be8ed540b98adac0" providerId="LiveId" clId="{73098B93-C3E2-41C2-BEE4-21D287A961E7}" dt="2020-01-06T21:57:49.510" v="4619" actId="403"/>
        <pc:sldMkLst>
          <pc:docMk/>
          <pc:sldMk cId="0" sldId="256"/>
        </pc:sldMkLst>
        <pc:spChg chg="mod">
          <ac:chgData name="Brandt Redd" userId="be8ed540b98adac0" providerId="LiveId" clId="{73098B93-C3E2-41C2-BEE4-21D287A961E7}" dt="2020-01-06T21:57:49.510" v="4619" actId="403"/>
          <ac:spMkLst>
            <pc:docMk/>
            <pc:sldMk cId="0" sldId="256"/>
            <ac:spMk id="2" creationId="{00000000-0000-0000-0000-000000000000}"/>
          </ac:spMkLst>
        </pc:spChg>
        <pc:spChg chg="del">
          <ac:chgData name="Brandt Redd" userId="be8ed540b98adac0" providerId="LiveId" clId="{73098B93-C3E2-41C2-BEE4-21D287A961E7}" dt="2020-01-06T19:30:17.488" v="2" actId="478"/>
          <ac:spMkLst>
            <pc:docMk/>
            <pc:sldMk cId="0" sldId="256"/>
            <ac:spMk id="5" creationId="{4C59780F-CEE8-406D-AEB8-53161937F1AB}"/>
          </ac:spMkLst>
        </pc:spChg>
        <pc:spChg chg="mod">
          <ac:chgData name="Brandt Redd" userId="be8ed540b98adac0" providerId="LiveId" clId="{73098B93-C3E2-41C2-BEE4-21D287A961E7}" dt="2020-01-06T19:30:47.227" v="35" actId="20577"/>
          <ac:spMkLst>
            <pc:docMk/>
            <pc:sldMk cId="0" sldId="256"/>
            <ac:spMk id="14338" creationId="{00000000-0000-0000-0000-000000000000}"/>
          </ac:spMkLst>
        </pc:spChg>
      </pc:sldChg>
      <pc:sldChg chg="delSp modSp">
        <pc:chgData name="Brandt Redd" userId="be8ed540b98adac0" providerId="LiveId" clId="{73098B93-C3E2-41C2-BEE4-21D287A961E7}" dt="2020-01-06T20:57:30.348" v="1329" actId="20577"/>
        <pc:sldMkLst>
          <pc:docMk/>
          <pc:sldMk cId="0" sldId="260"/>
        </pc:sldMkLst>
        <pc:spChg chg="del">
          <ac:chgData name="Brandt Redd" userId="be8ed540b98adac0" providerId="LiveId" clId="{73098B93-C3E2-41C2-BEE4-21D287A961E7}" dt="2020-01-06T20:31:09.835" v="713" actId="478"/>
          <ac:spMkLst>
            <pc:docMk/>
            <pc:sldMk cId="0" sldId="260"/>
            <ac:spMk id="5" creationId="{C4AC6EDB-E233-4223-9DF8-9A7FD64A2287}"/>
          </ac:spMkLst>
        </pc:spChg>
        <pc:spChg chg="mod">
          <ac:chgData name="Brandt Redd" userId="be8ed540b98adac0" providerId="LiveId" clId="{73098B93-C3E2-41C2-BEE4-21D287A961E7}" dt="2020-01-06T20:57:30.348" v="1329" actId="20577"/>
          <ac:spMkLst>
            <pc:docMk/>
            <pc:sldMk cId="0" sldId="260"/>
            <ac:spMk id="6147" creationId="{00000000-0000-0000-0000-000000000000}"/>
          </ac:spMkLst>
        </pc:spChg>
        <pc:spChg chg="mod">
          <ac:chgData name="Brandt Redd" userId="be8ed540b98adac0" providerId="LiveId" clId="{73098B93-C3E2-41C2-BEE4-21D287A961E7}" dt="2020-01-06T20:31:26.393" v="727" actId="20577"/>
          <ac:spMkLst>
            <pc:docMk/>
            <pc:sldMk cId="0" sldId="260"/>
            <ac:spMk id="16386" creationId="{00000000-0000-0000-0000-000000000000}"/>
          </ac:spMkLst>
        </pc:spChg>
      </pc:sldChg>
      <pc:sldChg chg="delSp modSp del">
        <pc:chgData name="Brandt Redd" userId="be8ed540b98adac0" providerId="LiveId" clId="{73098B93-C3E2-41C2-BEE4-21D287A961E7}" dt="2020-01-06T21:00:58.332" v="1476" actId="47"/>
        <pc:sldMkLst>
          <pc:docMk/>
          <pc:sldMk cId="0" sldId="261"/>
        </pc:sldMkLst>
        <pc:spChg chg="del">
          <ac:chgData name="Brandt Redd" userId="be8ed540b98adac0" providerId="LiveId" clId="{73098B93-C3E2-41C2-BEE4-21D287A961E7}" dt="2020-01-06T20:58:55.140" v="1389" actId="478"/>
          <ac:spMkLst>
            <pc:docMk/>
            <pc:sldMk cId="0" sldId="261"/>
            <ac:spMk id="6" creationId="{DA0C30E8-C40A-4A1C-A65F-06B05288EAB4}"/>
          </ac:spMkLst>
        </pc:spChg>
        <pc:spChg chg="mod">
          <ac:chgData name="Brandt Redd" userId="be8ed540b98adac0" providerId="LiveId" clId="{73098B93-C3E2-41C2-BEE4-21D287A961E7}" dt="2020-01-06T20:59:04.577" v="1401" actId="20577"/>
          <ac:spMkLst>
            <pc:docMk/>
            <pc:sldMk cId="0" sldId="261"/>
            <ac:spMk id="7171" creationId="{00000000-0000-0000-0000-000000000000}"/>
          </ac:spMkLst>
        </pc:spChg>
      </pc:sldChg>
      <pc:sldChg chg="del">
        <pc:chgData name="Brandt Redd" userId="be8ed540b98adac0" providerId="LiveId" clId="{73098B93-C3E2-41C2-BEE4-21D287A961E7}" dt="2020-01-06T21:01:20.452" v="1478" actId="47"/>
        <pc:sldMkLst>
          <pc:docMk/>
          <pc:sldMk cId="0" sldId="262"/>
        </pc:sldMkLst>
      </pc:sldChg>
      <pc:sldChg chg="delSp">
        <pc:chgData name="Brandt Redd" userId="be8ed540b98adac0" providerId="LiveId" clId="{73098B93-C3E2-41C2-BEE4-21D287A961E7}" dt="2020-01-06T21:51:48.131" v="4604" actId="478"/>
        <pc:sldMkLst>
          <pc:docMk/>
          <pc:sldMk cId="0" sldId="277"/>
        </pc:sldMkLst>
        <pc:spChg chg="del">
          <ac:chgData name="Brandt Redd" userId="be8ed540b98adac0" providerId="LiveId" clId="{73098B93-C3E2-41C2-BEE4-21D287A961E7}" dt="2020-01-06T21:51:48.131" v="4604" actId="478"/>
          <ac:spMkLst>
            <pc:docMk/>
            <pc:sldMk cId="0" sldId="277"/>
            <ac:spMk id="5" creationId="{CEA484D9-3913-4E3B-974C-8F5A9AAE98C4}"/>
          </ac:spMkLst>
        </pc:spChg>
      </pc:sldChg>
      <pc:sldChg chg="addSp delSp modSp mod setBg">
        <pc:chgData name="Brandt Redd" userId="be8ed540b98adac0" providerId="LiveId" clId="{73098B93-C3E2-41C2-BEE4-21D287A961E7}" dt="2020-01-06T20:33:41.832" v="786" actId="478"/>
        <pc:sldMkLst>
          <pc:docMk/>
          <pc:sldMk cId="3693054771" sldId="287"/>
        </pc:sldMkLst>
        <pc:spChg chg="mod">
          <ac:chgData name="Brandt Redd" userId="be8ed540b98adac0" providerId="LiveId" clId="{73098B93-C3E2-41C2-BEE4-21D287A961E7}" dt="2020-01-06T20:33:25.386" v="785" actId="26606"/>
          <ac:spMkLst>
            <pc:docMk/>
            <pc:sldMk cId="3693054771" sldId="287"/>
            <ac:spMk id="2" creationId="{00000000-0000-0000-0000-000000000000}"/>
          </ac:spMkLst>
        </pc:spChg>
        <pc:spChg chg="add del mod">
          <ac:chgData name="Brandt Redd" userId="be8ed540b98adac0" providerId="LiveId" clId="{73098B93-C3E2-41C2-BEE4-21D287A961E7}" dt="2020-01-06T20:33:25.386" v="785" actId="26606"/>
          <ac:spMkLst>
            <pc:docMk/>
            <pc:sldMk cId="3693054771" sldId="287"/>
            <ac:spMk id="4" creationId="{00000000-0000-0000-0000-000000000000}"/>
          </ac:spMkLst>
        </pc:spChg>
        <pc:spChg chg="del mod">
          <ac:chgData name="Brandt Redd" userId="be8ed540b98adac0" providerId="LiveId" clId="{73098B93-C3E2-41C2-BEE4-21D287A961E7}" dt="2020-01-06T20:21:38.225" v="532" actId="478"/>
          <ac:spMkLst>
            <pc:docMk/>
            <pc:sldMk cId="3693054771" sldId="287"/>
            <ac:spMk id="5" creationId="{8BBFA2FA-BAE6-4457-A622-26CE69CFFDFF}"/>
          </ac:spMkLst>
        </pc:spChg>
        <pc:spChg chg="mod">
          <ac:chgData name="Brandt Redd" userId="be8ed540b98adac0" providerId="LiveId" clId="{73098B93-C3E2-41C2-BEE4-21D287A961E7}" dt="2020-01-06T20:33:25.386" v="785" actId="26606"/>
          <ac:spMkLst>
            <pc:docMk/>
            <pc:sldMk cId="3693054771" sldId="287"/>
            <ac:spMk id="6" creationId="{036BB3E1-69A8-4A5C-A6F1-309E7E236E63}"/>
          </ac:spMkLst>
        </pc:spChg>
        <pc:graphicFrameChg chg="add del">
          <ac:chgData name="Brandt Redd" userId="be8ed540b98adac0" providerId="LiveId" clId="{73098B93-C3E2-41C2-BEE4-21D287A961E7}" dt="2020-01-06T20:33:14.342" v="783" actId="26606"/>
          <ac:graphicFrameMkLst>
            <pc:docMk/>
            <pc:sldMk cId="3693054771" sldId="287"/>
            <ac:graphicFrameMk id="9" creationId="{673F3B57-2050-4F81-9DBA-64C44B44D87A}"/>
          </ac:graphicFrameMkLst>
        </pc:graphicFrameChg>
        <pc:graphicFrameChg chg="add del">
          <ac:chgData name="Brandt Redd" userId="be8ed540b98adac0" providerId="LiveId" clId="{73098B93-C3E2-41C2-BEE4-21D287A961E7}" dt="2020-01-06T20:33:25.386" v="785" actId="26606"/>
          <ac:graphicFrameMkLst>
            <pc:docMk/>
            <pc:sldMk cId="3693054771" sldId="287"/>
            <ac:graphicFrameMk id="10" creationId="{91EBC3C4-BAB5-44F6-8FAA-B655EDC63B61}"/>
          </ac:graphicFrameMkLst>
        </pc:graphicFrameChg>
        <pc:picChg chg="add del mod">
          <ac:chgData name="Brandt Redd" userId="be8ed540b98adac0" providerId="LiveId" clId="{73098B93-C3E2-41C2-BEE4-21D287A961E7}" dt="2020-01-06T20:27:00.506" v="610" actId="478"/>
          <ac:picMkLst>
            <pc:docMk/>
            <pc:sldMk cId="3693054771" sldId="287"/>
            <ac:picMk id="3" creationId="{52470C6B-0E2E-48A0-BB61-94031AF1AE6C}"/>
          </ac:picMkLst>
        </pc:picChg>
        <pc:picChg chg="add del">
          <ac:chgData name="Brandt Redd" userId="be8ed540b98adac0" providerId="LiveId" clId="{73098B93-C3E2-41C2-BEE4-21D287A961E7}" dt="2020-01-06T20:33:41.832" v="786" actId="478"/>
          <ac:picMkLst>
            <pc:docMk/>
            <pc:sldMk cId="3693054771" sldId="287"/>
            <ac:picMk id="7" creationId="{DD8B4CEE-269A-40A7-AA0D-1327574976AC}"/>
          </ac:picMkLst>
        </pc:picChg>
      </pc:sldChg>
      <pc:sldChg chg="del">
        <pc:chgData name="Brandt Redd" userId="be8ed540b98adac0" providerId="LiveId" clId="{73098B93-C3E2-41C2-BEE4-21D287A961E7}" dt="2020-01-06T21:49:35.467" v="4597" actId="47"/>
        <pc:sldMkLst>
          <pc:docMk/>
          <pc:sldMk cId="2518957346" sldId="296"/>
        </pc:sldMkLst>
      </pc:sldChg>
      <pc:sldChg chg="del">
        <pc:chgData name="Brandt Redd" userId="be8ed540b98adac0" providerId="LiveId" clId="{73098B93-C3E2-41C2-BEE4-21D287A961E7}" dt="2020-01-06T21:51:05.077" v="4602" actId="47"/>
        <pc:sldMkLst>
          <pc:docMk/>
          <pc:sldMk cId="1247447720" sldId="298"/>
        </pc:sldMkLst>
      </pc:sldChg>
      <pc:sldChg chg="del">
        <pc:chgData name="Brandt Redd" userId="be8ed540b98adac0" providerId="LiveId" clId="{73098B93-C3E2-41C2-BEE4-21D287A961E7}" dt="2020-01-06T21:44:11.206" v="4585" actId="47"/>
        <pc:sldMkLst>
          <pc:docMk/>
          <pc:sldMk cId="3789986428" sldId="301"/>
        </pc:sldMkLst>
      </pc:sldChg>
      <pc:sldChg chg="del">
        <pc:chgData name="Brandt Redd" userId="be8ed540b98adac0" providerId="LiveId" clId="{73098B93-C3E2-41C2-BEE4-21D287A961E7}" dt="2020-01-06T21:51:57.547" v="4605" actId="47"/>
        <pc:sldMkLst>
          <pc:docMk/>
          <pc:sldMk cId="3491580554" sldId="302"/>
        </pc:sldMkLst>
      </pc:sldChg>
      <pc:sldChg chg="addSp delSp modSp ord modNotesTx">
        <pc:chgData name="Brandt Redd" userId="be8ed540b98adac0" providerId="LiveId" clId="{73098B93-C3E2-41C2-BEE4-21D287A961E7}" dt="2020-01-06T21:46:46.655" v="4594"/>
        <pc:sldMkLst>
          <pc:docMk/>
          <pc:sldMk cId="134177757" sldId="304"/>
        </pc:sldMkLst>
        <pc:spChg chg="del">
          <ac:chgData name="Brandt Redd" userId="be8ed540b98adac0" providerId="LiveId" clId="{73098B93-C3E2-41C2-BEE4-21D287A961E7}" dt="2020-01-06T21:13:27.551" v="1710" actId="478"/>
          <ac:spMkLst>
            <pc:docMk/>
            <pc:sldMk cId="134177757" sldId="304"/>
            <ac:spMk id="2" creationId="{00000000-0000-0000-0000-000000000000}"/>
          </ac:spMkLst>
        </pc:spChg>
        <pc:spChg chg="add del mod">
          <ac:chgData name="Brandt Redd" userId="be8ed540b98adac0" providerId="LiveId" clId="{73098B93-C3E2-41C2-BEE4-21D287A961E7}" dt="2020-01-06T21:13:31.316" v="1711"/>
          <ac:spMkLst>
            <pc:docMk/>
            <pc:sldMk cId="134177757" sldId="304"/>
            <ac:spMk id="5" creationId="{6823B96D-F151-4920-8F00-F73E10DF57AD}"/>
          </ac:spMkLst>
        </pc:spChg>
        <pc:picChg chg="mod">
          <ac:chgData name="Brandt Redd" userId="be8ed540b98adac0" providerId="LiveId" clId="{73098B93-C3E2-41C2-BEE4-21D287A961E7}" dt="2020-01-06T21:13:41.160" v="1714" actId="1076"/>
          <ac:picMkLst>
            <pc:docMk/>
            <pc:sldMk cId="134177757" sldId="304"/>
            <ac:picMk id="6" creationId="{00000000-0000-0000-0000-000000000000}"/>
          </ac:picMkLst>
        </pc:picChg>
      </pc:sldChg>
      <pc:sldChg chg="addSp delSp">
        <pc:chgData name="Brandt Redd" userId="be8ed540b98adac0" providerId="LiveId" clId="{73098B93-C3E2-41C2-BEE4-21D287A961E7}" dt="2020-01-06T21:50:26.873" v="4599" actId="478"/>
        <pc:sldMkLst>
          <pc:docMk/>
          <pc:sldMk cId="662024486" sldId="307"/>
        </pc:sldMkLst>
        <pc:spChg chg="add del">
          <ac:chgData name="Brandt Redd" userId="be8ed540b98adac0" providerId="LiveId" clId="{73098B93-C3E2-41C2-BEE4-21D287A961E7}" dt="2020-01-06T21:50:26.873" v="4599" actId="478"/>
          <ac:spMkLst>
            <pc:docMk/>
            <pc:sldMk cId="662024486" sldId="307"/>
            <ac:spMk id="8" creationId="{D50C75D4-240C-48CF-B0B8-44745697D249}"/>
          </ac:spMkLst>
        </pc:spChg>
      </pc:sldChg>
      <pc:sldChg chg="delSp modSp modAnim">
        <pc:chgData name="Brandt Redd" userId="be8ed540b98adac0" providerId="LiveId" clId="{73098B93-C3E2-41C2-BEE4-21D287A961E7}" dt="2020-01-06T21:10:56.363" v="1670" actId="1035"/>
        <pc:sldMkLst>
          <pc:docMk/>
          <pc:sldMk cId="1070377628" sldId="309"/>
        </pc:sldMkLst>
        <pc:spChg chg="mod">
          <ac:chgData name="Brandt Redd" userId="be8ed540b98adac0" providerId="LiveId" clId="{73098B93-C3E2-41C2-BEE4-21D287A961E7}" dt="2020-01-06T21:10:56.363" v="1670" actId="1035"/>
          <ac:spMkLst>
            <pc:docMk/>
            <pc:sldMk cId="1070377628" sldId="309"/>
            <ac:spMk id="2" creationId="{00000000-0000-0000-0000-000000000000}"/>
          </ac:spMkLst>
        </pc:spChg>
        <pc:spChg chg="mod">
          <ac:chgData name="Brandt Redd" userId="be8ed540b98adac0" providerId="LiveId" clId="{73098B93-C3E2-41C2-BEE4-21D287A961E7}" dt="2020-01-06T21:10:51.979" v="1667" actId="1035"/>
          <ac:spMkLst>
            <pc:docMk/>
            <pc:sldMk cId="1070377628" sldId="309"/>
            <ac:spMk id="3" creationId="{00000000-0000-0000-0000-000000000000}"/>
          </ac:spMkLst>
        </pc:spChg>
        <pc:spChg chg="del">
          <ac:chgData name="Brandt Redd" userId="be8ed540b98adac0" providerId="LiveId" clId="{73098B93-C3E2-41C2-BEE4-21D287A961E7}" dt="2020-01-06T21:10:40.824" v="1664" actId="478"/>
          <ac:spMkLst>
            <pc:docMk/>
            <pc:sldMk cId="1070377628" sldId="309"/>
            <ac:spMk id="5" creationId="{9020832E-2339-4C7A-81B7-58BF4477761B}"/>
          </ac:spMkLst>
        </pc:spChg>
      </pc:sldChg>
      <pc:sldChg chg="modSp del">
        <pc:chgData name="Brandt Redd" userId="be8ed540b98adac0" providerId="LiveId" clId="{73098B93-C3E2-41C2-BEE4-21D287A961E7}" dt="2020-01-06T21:51:03.074" v="4601" actId="47"/>
        <pc:sldMkLst>
          <pc:docMk/>
          <pc:sldMk cId="2259305701" sldId="320"/>
        </pc:sldMkLst>
        <pc:spChg chg="mod">
          <ac:chgData name="Brandt Redd" userId="be8ed540b98adac0" providerId="LiveId" clId="{73098B93-C3E2-41C2-BEE4-21D287A961E7}" dt="2020-01-06T19:31:35.168" v="37" actId="27636"/>
          <ac:spMkLst>
            <pc:docMk/>
            <pc:sldMk cId="2259305701" sldId="320"/>
            <ac:spMk id="3" creationId="{00000000-0000-0000-0000-000000000000}"/>
          </ac:spMkLst>
        </pc:spChg>
      </pc:sldChg>
      <pc:sldChg chg="del">
        <pc:chgData name="Brandt Redd" userId="be8ed540b98adac0" providerId="LiveId" clId="{73098B93-C3E2-41C2-BEE4-21D287A961E7}" dt="2020-01-06T21:49:52.606" v="4598" actId="47"/>
        <pc:sldMkLst>
          <pc:docMk/>
          <pc:sldMk cId="1363935064" sldId="324"/>
        </pc:sldMkLst>
      </pc:sldChg>
      <pc:sldChg chg="delSp">
        <pc:chgData name="Brandt Redd" userId="be8ed540b98adac0" providerId="LiveId" clId="{73098B93-C3E2-41C2-BEE4-21D287A961E7}" dt="2020-01-06T21:50:51.355" v="4600" actId="478"/>
        <pc:sldMkLst>
          <pc:docMk/>
          <pc:sldMk cId="2896240218" sldId="325"/>
        </pc:sldMkLst>
        <pc:spChg chg="del">
          <ac:chgData name="Brandt Redd" userId="be8ed540b98adac0" providerId="LiveId" clId="{73098B93-C3E2-41C2-BEE4-21D287A961E7}" dt="2020-01-06T21:50:51.355" v="4600" actId="478"/>
          <ac:spMkLst>
            <pc:docMk/>
            <pc:sldMk cId="2896240218" sldId="325"/>
            <ac:spMk id="6" creationId="{65025C25-EBCF-45F6-9692-74DBBC3BEA94}"/>
          </ac:spMkLst>
        </pc:spChg>
      </pc:sldChg>
      <pc:sldChg chg="del">
        <pc:chgData name="Brandt Redd" userId="be8ed540b98adac0" providerId="LiveId" clId="{73098B93-C3E2-41C2-BEE4-21D287A961E7}" dt="2020-01-06T21:51:36.768" v="4603" actId="47"/>
        <pc:sldMkLst>
          <pc:docMk/>
          <pc:sldMk cId="3084252134" sldId="331"/>
        </pc:sldMkLst>
      </pc:sldChg>
      <pc:sldChg chg="del">
        <pc:chgData name="Brandt Redd" userId="be8ed540b98adac0" providerId="LiveId" clId="{73098B93-C3E2-41C2-BEE4-21D287A961E7}" dt="2020-01-06T21:46:14.046" v="4592" actId="47"/>
        <pc:sldMkLst>
          <pc:docMk/>
          <pc:sldMk cId="3513140652" sldId="332"/>
        </pc:sldMkLst>
      </pc:sldChg>
      <pc:sldChg chg="delSp del">
        <pc:chgData name="Brandt Redd" userId="be8ed540b98adac0" providerId="LiveId" clId="{73098B93-C3E2-41C2-BEE4-21D287A961E7}" dt="2020-01-06T21:44:34.802" v="4588" actId="47"/>
        <pc:sldMkLst>
          <pc:docMk/>
          <pc:sldMk cId="115416038" sldId="334"/>
        </pc:sldMkLst>
        <pc:spChg chg="del">
          <ac:chgData name="Brandt Redd" userId="be8ed540b98adac0" providerId="LiveId" clId="{73098B93-C3E2-41C2-BEE4-21D287A961E7}" dt="2020-01-06T21:44:23.443" v="4586" actId="478"/>
          <ac:spMkLst>
            <pc:docMk/>
            <pc:sldMk cId="115416038" sldId="334"/>
            <ac:spMk id="6" creationId="{59AA68CB-1C09-4980-854F-99DFA63F12C2}"/>
          </ac:spMkLst>
        </pc:spChg>
      </pc:sldChg>
      <pc:sldChg chg="del">
        <pc:chgData name="Brandt Redd" userId="be8ed540b98adac0" providerId="LiveId" clId="{73098B93-C3E2-41C2-BEE4-21D287A961E7}" dt="2020-01-06T21:45:45.192" v="4590" actId="47"/>
        <pc:sldMkLst>
          <pc:docMk/>
          <pc:sldMk cId="2082162689" sldId="335"/>
        </pc:sldMkLst>
      </pc:sldChg>
      <pc:sldChg chg="del">
        <pc:chgData name="Brandt Redd" userId="be8ed540b98adac0" providerId="LiveId" clId="{73098B93-C3E2-41C2-BEE4-21D287A961E7}" dt="2020-01-06T21:11:44.018" v="1673" actId="47"/>
        <pc:sldMkLst>
          <pc:docMk/>
          <pc:sldMk cId="4019138805" sldId="341"/>
        </pc:sldMkLst>
      </pc:sldChg>
      <pc:sldChg chg="addSp delSp modSp add">
        <pc:chgData name="Brandt Redd" userId="be8ed540b98adac0" providerId="LiveId" clId="{73098B93-C3E2-41C2-BEE4-21D287A961E7}" dt="2020-01-06T20:12:22.688" v="269" actId="1076"/>
        <pc:sldMkLst>
          <pc:docMk/>
          <pc:sldMk cId="1941830382" sldId="342"/>
        </pc:sldMkLst>
        <pc:spChg chg="mod">
          <ac:chgData name="Brandt Redd" userId="be8ed540b98adac0" providerId="LiveId" clId="{73098B93-C3E2-41C2-BEE4-21D287A961E7}" dt="2020-01-06T19:32:34.262" v="62" actId="1076"/>
          <ac:spMkLst>
            <pc:docMk/>
            <pc:sldMk cId="1941830382" sldId="342"/>
            <ac:spMk id="2" creationId="{56AA27D9-6818-424D-8D6A-37A676734C5F}"/>
          </ac:spMkLst>
        </pc:spChg>
        <pc:spChg chg="del">
          <ac:chgData name="Brandt Redd" userId="be8ed540b98adac0" providerId="LiveId" clId="{73098B93-C3E2-41C2-BEE4-21D287A961E7}" dt="2020-01-06T19:32:05.069" v="58"/>
          <ac:spMkLst>
            <pc:docMk/>
            <pc:sldMk cId="1941830382" sldId="342"/>
            <ac:spMk id="3" creationId="{516B923E-CC1F-4D40-AFE0-3BA908CC3218}"/>
          </ac:spMkLst>
        </pc:spChg>
        <pc:spChg chg="add mod">
          <ac:chgData name="Brandt Redd" userId="be8ed540b98adac0" providerId="LiveId" clId="{73098B93-C3E2-41C2-BEE4-21D287A961E7}" dt="2020-01-06T19:45:48.796" v="110" actId="2711"/>
          <ac:spMkLst>
            <pc:docMk/>
            <pc:sldMk cId="1941830382" sldId="342"/>
            <ac:spMk id="8" creationId="{E45FE75F-4264-4D94-BAA6-4D690AAADDFC}"/>
          </ac:spMkLst>
        </pc:spChg>
        <pc:spChg chg="add mod">
          <ac:chgData name="Brandt Redd" userId="be8ed540b98adac0" providerId="LiveId" clId="{73098B93-C3E2-41C2-BEE4-21D287A961E7}" dt="2020-01-06T20:01:21.866" v="210" actId="1076"/>
          <ac:spMkLst>
            <pc:docMk/>
            <pc:sldMk cId="1941830382" sldId="342"/>
            <ac:spMk id="10" creationId="{5D63CBF7-8B18-40F0-BD63-F906F61BB331}"/>
          </ac:spMkLst>
        </pc:spChg>
        <pc:picChg chg="add mod modCrop">
          <ac:chgData name="Brandt Redd" userId="be8ed540b98adac0" providerId="LiveId" clId="{73098B93-C3E2-41C2-BEE4-21D287A961E7}" dt="2020-01-06T19:37:03.450" v="73" actId="1076"/>
          <ac:picMkLst>
            <pc:docMk/>
            <pc:sldMk cId="1941830382" sldId="342"/>
            <ac:picMk id="6" creationId="{AFDBD90F-16FE-4DA0-BA82-BD08A6AF0DB7}"/>
          </ac:picMkLst>
        </pc:picChg>
        <pc:picChg chg="add mod">
          <ac:chgData name="Brandt Redd" userId="be8ed540b98adac0" providerId="LiveId" clId="{73098B93-C3E2-41C2-BEE4-21D287A961E7}" dt="2020-01-06T19:45:52.361" v="111" actId="1076"/>
          <ac:picMkLst>
            <pc:docMk/>
            <pc:sldMk cId="1941830382" sldId="342"/>
            <ac:picMk id="7" creationId="{E040420A-96B1-486F-8040-9E3DC426911C}"/>
          </ac:picMkLst>
        </pc:picChg>
        <pc:picChg chg="add mod modCrop">
          <ac:chgData name="Brandt Redd" userId="be8ed540b98adac0" providerId="LiveId" clId="{73098B93-C3E2-41C2-BEE4-21D287A961E7}" dt="2020-01-06T20:01:21.866" v="210" actId="1076"/>
          <ac:picMkLst>
            <pc:docMk/>
            <pc:sldMk cId="1941830382" sldId="342"/>
            <ac:picMk id="9" creationId="{4B5C3759-4D80-4CDC-9BD2-6DB7FD526C1A}"/>
          </ac:picMkLst>
        </pc:picChg>
        <pc:picChg chg="add mod">
          <ac:chgData name="Brandt Redd" userId="be8ed540b98adac0" providerId="LiveId" clId="{73098B93-C3E2-41C2-BEE4-21D287A961E7}" dt="2020-01-06T20:01:30.867" v="213" actId="1076"/>
          <ac:picMkLst>
            <pc:docMk/>
            <pc:sldMk cId="1941830382" sldId="342"/>
            <ac:picMk id="12" creationId="{C648C431-5502-41BD-99AE-DB858E12B4C8}"/>
          </ac:picMkLst>
        </pc:picChg>
        <pc:picChg chg="add mod modCrop">
          <ac:chgData name="Brandt Redd" userId="be8ed540b98adac0" providerId="LiveId" clId="{73098B93-C3E2-41C2-BEE4-21D287A961E7}" dt="2020-01-06T20:12:22.688" v="269" actId="1076"/>
          <ac:picMkLst>
            <pc:docMk/>
            <pc:sldMk cId="1941830382" sldId="342"/>
            <ac:picMk id="13" creationId="{1791D81B-9759-42BF-8FC1-987B29961EB3}"/>
          </ac:picMkLst>
        </pc:picChg>
        <pc:picChg chg="add mod">
          <ac:chgData name="Brandt Redd" userId="be8ed540b98adac0" providerId="LiveId" clId="{73098B93-C3E2-41C2-BEE4-21D287A961E7}" dt="2020-01-06T20:07:15.078" v="240" actId="1076"/>
          <ac:picMkLst>
            <pc:docMk/>
            <pc:sldMk cId="1941830382" sldId="342"/>
            <ac:picMk id="15" creationId="{F9C79EC5-730B-4B85-92E9-316C2D265FC5}"/>
          </ac:picMkLst>
        </pc:picChg>
        <pc:picChg chg="add mod ord">
          <ac:chgData name="Brandt Redd" userId="be8ed540b98adac0" providerId="LiveId" clId="{73098B93-C3E2-41C2-BEE4-21D287A961E7}" dt="2020-01-06T20:05:12.584" v="228" actId="167"/>
          <ac:picMkLst>
            <pc:docMk/>
            <pc:sldMk cId="1941830382" sldId="342"/>
            <ac:picMk id="17" creationId="{83F88BEA-4A36-4759-AD08-60B48A8F7287}"/>
          </ac:picMkLst>
        </pc:picChg>
        <pc:picChg chg="add mod">
          <ac:chgData name="Brandt Redd" userId="be8ed540b98adac0" providerId="LiveId" clId="{73098B93-C3E2-41C2-BEE4-21D287A961E7}" dt="2020-01-06T20:06:13.266" v="235" actId="1076"/>
          <ac:picMkLst>
            <pc:docMk/>
            <pc:sldMk cId="1941830382" sldId="342"/>
            <ac:picMk id="19" creationId="{537E1952-899E-4FF0-BE9D-97B6E0BFA7BE}"/>
          </ac:picMkLst>
        </pc:picChg>
        <pc:picChg chg="add mod">
          <ac:chgData name="Brandt Redd" userId="be8ed540b98adac0" providerId="LiveId" clId="{73098B93-C3E2-41C2-BEE4-21D287A961E7}" dt="2020-01-06T20:07:17.726" v="241" actId="1076"/>
          <ac:picMkLst>
            <pc:docMk/>
            <pc:sldMk cId="1941830382" sldId="342"/>
            <ac:picMk id="21" creationId="{B8613CE5-28F0-4D7C-AEE7-589D3C3A5004}"/>
          </ac:picMkLst>
        </pc:picChg>
        <pc:picChg chg="add del mod">
          <ac:chgData name="Brandt Redd" userId="be8ed540b98adac0" providerId="LiveId" clId="{73098B93-C3E2-41C2-BEE4-21D287A961E7}" dt="2020-01-06T20:08:02.676" v="246"/>
          <ac:picMkLst>
            <pc:docMk/>
            <pc:sldMk cId="1941830382" sldId="342"/>
            <ac:picMk id="23" creationId="{BAE4D202-A048-48AE-8266-C87E78F77E04}"/>
          </ac:picMkLst>
        </pc:picChg>
        <pc:picChg chg="add mod">
          <ac:chgData name="Brandt Redd" userId="be8ed540b98adac0" providerId="LiveId" clId="{73098B93-C3E2-41C2-BEE4-21D287A961E7}" dt="2020-01-06T20:08:19.735" v="252" actId="14100"/>
          <ac:picMkLst>
            <pc:docMk/>
            <pc:sldMk cId="1941830382" sldId="342"/>
            <ac:picMk id="25" creationId="{C660D35B-85D6-41C6-A0A9-83A9C7812AA4}"/>
          </ac:picMkLst>
        </pc:picChg>
        <pc:picChg chg="add mod ord">
          <ac:chgData name="Brandt Redd" userId="be8ed540b98adac0" providerId="LiveId" clId="{73098B93-C3E2-41C2-BEE4-21D287A961E7}" dt="2020-01-06T20:11:54.589" v="263" actId="14100"/>
          <ac:picMkLst>
            <pc:docMk/>
            <pc:sldMk cId="1941830382" sldId="342"/>
            <ac:picMk id="27" creationId="{AB403D3D-0080-4FF4-A58A-D02BEE62F841}"/>
          </ac:picMkLst>
        </pc:picChg>
      </pc:sldChg>
      <pc:sldChg chg="addSp delSp modSp add">
        <pc:chgData name="Brandt Redd" userId="be8ed540b98adac0" providerId="LiveId" clId="{73098B93-C3E2-41C2-BEE4-21D287A961E7}" dt="2020-01-06T20:29:27.155" v="712" actId="20577"/>
        <pc:sldMkLst>
          <pc:docMk/>
          <pc:sldMk cId="4078026356" sldId="343"/>
        </pc:sldMkLst>
        <pc:spChg chg="mod">
          <ac:chgData name="Brandt Redd" userId="be8ed540b98adac0" providerId="LiveId" clId="{73098B93-C3E2-41C2-BEE4-21D287A961E7}" dt="2020-01-06T20:14:58.755" v="278" actId="20577"/>
          <ac:spMkLst>
            <pc:docMk/>
            <pc:sldMk cId="4078026356" sldId="343"/>
            <ac:spMk id="2" creationId="{972B478B-7BFE-4AF1-BC6D-9859ACF97013}"/>
          </ac:spMkLst>
        </pc:spChg>
        <pc:spChg chg="add del mod">
          <ac:chgData name="Brandt Redd" userId="be8ed540b98adac0" providerId="LiveId" clId="{73098B93-C3E2-41C2-BEE4-21D287A961E7}" dt="2020-01-06T20:15:28.080" v="308"/>
          <ac:spMkLst>
            <pc:docMk/>
            <pc:sldMk cId="4078026356" sldId="343"/>
            <ac:spMk id="4" creationId="{888EEED7-491D-433D-B58A-84087598CF4B}"/>
          </ac:spMkLst>
        </pc:spChg>
        <pc:spChg chg="add mod">
          <ac:chgData name="Brandt Redd" userId="be8ed540b98adac0" providerId="LiveId" clId="{73098B93-C3E2-41C2-BEE4-21D287A961E7}" dt="2020-01-06T20:29:27.155" v="712" actId="20577"/>
          <ac:spMkLst>
            <pc:docMk/>
            <pc:sldMk cId="4078026356" sldId="343"/>
            <ac:spMk id="5" creationId="{5E024FDA-9CDC-42DA-B244-DE8F73017CE0}"/>
          </ac:spMkLst>
        </pc:spChg>
      </pc:sldChg>
      <pc:sldChg chg="modSp add">
        <pc:chgData name="Brandt Redd" userId="be8ed540b98adac0" providerId="LiveId" clId="{73098B93-C3E2-41C2-BEE4-21D287A961E7}" dt="2020-01-06T20:58:41.365" v="1388" actId="20577"/>
        <pc:sldMkLst>
          <pc:docMk/>
          <pc:sldMk cId="3916966479" sldId="345"/>
        </pc:sldMkLst>
        <pc:spChg chg="mod">
          <ac:chgData name="Brandt Redd" userId="be8ed540b98adac0" providerId="LiveId" clId="{73098B93-C3E2-41C2-BEE4-21D287A961E7}" dt="2020-01-06T20:58:41.365" v="1388" actId="20577"/>
          <ac:spMkLst>
            <pc:docMk/>
            <pc:sldMk cId="3916966479" sldId="345"/>
            <ac:spMk id="6147" creationId="{00000000-0000-0000-0000-000000000000}"/>
          </ac:spMkLst>
        </pc:spChg>
      </pc:sldChg>
      <pc:sldChg chg="modSp add">
        <pc:chgData name="Brandt Redd" userId="be8ed540b98adac0" providerId="LiveId" clId="{73098B93-C3E2-41C2-BEE4-21D287A961E7}" dt="2020-01-06T21:00:50.919" v="1475" actId="20577"/>
        <pc:sldMkLst>
          <pc:docMk/>
          <pc:sldMk cId="1485124959" sldId="346"/>
        </pc:sldMkLst>
        <pc:spChg chg="mod">
          <ac:chgData name="Brandt Redd" userId="be8ed540b98adac0" providerId="LiveId" clId="{73098B93-C3E2-41C2-BEE4-21D287A961E7}" dt="2020-01-06T21:00:50.919" v="1475" actId="20577"/>
          <ac:spMkLst>
            <pc:docMk/>
            <pc:sldMk cId="1485124959" sldId="346"/>
            <ac:spMk id="7171" creationId="{00000000-0000-0000-0000-000000000000}"/>
          </ac:spMkLst>
        </pc:spChg>
      </pc:sldChg>
      <pc:sldChg chg="add">
        <pc:chgData name="Brandt Redd" userId="be8ed540b98adac0" providerId="LiveId" clId="{73098B93-C3E2-41C2-BEE4-21D287A961E7}" dt="2020-01-06T21:15:57.245" v="1744"/>
        <pc:sldMkLst>
          <pc:docMk/>
          <pc:sldMk cId="2109982162" sldId="347"/>
        </pc:sldMkLst>
      </pc:sldChg>
      <pc:sldChg chg="modSp add">
        <pc:chgData name="Brandt Redd" userId="be8ed540b98adac0" providerId="LiveId" clId="{73098B93-C3E2-41C2-BEE4-21D287A961E7}" dt="2020-01-06T21:01:46.085" v="1481" actId="20577"/>
        <pc:sldMkLst>
          <pc:docMk/>
          <pc:sldMk cId="1354731133" sldId="348"/>
        </pc:sldMkLst>
        <pc:graphicFrameChg chg="modGraphic">
          <ac:chgData name="Brandt Redd" userId="be8ed540b98adac0" providerId="LiveId" clId="{73098B93-C3E2-41C2-BEE4-21D287A961E7}" dt="2020-01-06T21:01:46.085" v="1481" actId="20577"/>
          <ac:graphicFrameMkLst>
            <pc:docMk/>
            <pc:sldMk cId="1354731133" sldId="348"/>
            <ac:graphicFrameMk id="2" creationId="{00000000-0000-0000-0000-000000000000}"/>
          </ac:graphicFrameMkLst>
        </pc:graphicFrameChg>
      </pc:sldChg>
      <pc:sldChg chg="delSp add setBg delDesignElem">
        <pc:chgData name="Brandt Redd" userId="be8ed540b98adac0" providerId="LiveId" clId="{73098B93-C3E2-41C2-BEE4-21D287A961E7}" dt="2020-01-06T21:11:38.098" v="1672"/>
        <pc:sldMkLst>
          <pc:docMk/>
          <pc:sldMk cId="1008133221" sldId="349"/>
        </pc:sldMkLst>
        <pc:spChg chg="del">
          <ac:chgData name="Brandt Redd" userId="be8ed540b98adac0" providerId="LiveId" clId="{73098B93-C3E2-41C2-BEE4-21D287A961E7}" dt="2020-01-06T21:11:38.098" v="1672"/>
          <ac:spMkLst>
            <pc:docMk/>
            <pc:sldMk cId="1008133221" sldId="349"/>
            <ac:spMk id="1028" creationId="{311973C2-EB8B-452A-A698-4A252FD3AE28}"/>
          </ac:spMkLst>
        </pc:spChg>
        <pc:spChg chg="del">
          <ac:chgData name="Brandt Redd" userId="be8ed540b98adac0" providerId="LiveId" clId="{73098B93-C3E2-41C2-BEE4-21D287A961E7}" dt="2020-01-06T21:11:38.098" v="1672"/>
          <ac:spMkLst>
            <pc:docMk/>
            <pc:sldMk cId="1008133221" sldId="349"/>
            <ac:spMk id="1029" creationId="{10162E77-11AD-44A7-84EC-40C59EEFBD2E}"/>
          </ac:spMkLst>
        </pc:spChg>
        <pc:cxnChg chg="del">
          <ac:chgData name="Brandt Redd" userId="be8ed540b98adac0" providerId="LiveId" clId="{73098B93-C3E2-41C2-BEE4-21D287A961E7}" dt="2020-01-06T21:11:38.098" v="1672"/>
          <ac:cxnSpMkLst>
            <pc:docMk/>
            <pc:sldMk cId="1008133221" sldId="349"/>
            <ac:cxnSpMk id="1030" creationId="{5AB158E9-1B40-4CD6-95F0-95CA11DF7B7A}"/>
          </ac:cxnSpMkLst>
        </pc:cxnChg>
      </pc:sldChg>
      <pc:sldChg chg="addSp modSp add">
        <pc:chgData name="Brandt Redd" userId="be8ed540b98adac0" providerId="LiveId" clId="{73098B93-C3E2-41C2-BEE4-21D287A961E7}" dt="2020-01-06T21:14:55.531" v="1743" actId="20577"/>
        <pc:sldMkLst>
          <pc:docMk/>
          <pc:sldMk cId="2360759745" sldId="350"/>
        </pc:sldMkLst>
        <pc:spChg chg="add mod">
          <ac:chgData name="Brandt Redd" userId="be8ed540b98adac0" providerId="LiveId" clId="{73098B93-C3E2-41C2-BEE4-21D287A961E7}" dt="2020-01-06T21:14:55.531" v="1743" actId="20577"/>
          <ac:spMkLst>
            <pc:docMk/>
            <pc:sldMk cId="2360759745" sldId="350"/>
            <ac:spMk id="3" creationId="{3569B9AD-93BE-411B-999A-E9B1CD7A9624}"/>
          </ac:spMkLst>
        </pc:spChg>
      </pc:sldChg>
      <pc:sldChg chg="add">
        <pc:chgData name="Brandt Redd" userId="be8ed540b98adac0" providerId="LiveId" clId="{73098B93-C3E2-41C2-BEE4-21D287A961E7}" dt="2020-01-06T21:47:21.477" v="4595"/>
        <pc:sldMkLst>
          <pc:docMk/>
          <pc:sldMk cId="3518871911" sldId="352"/>
        </pc:sldMkLst>
      </pc:sldChg>
      <pc:sldChg chg="add">
        <pc:chgData name="Brandt Redd" userId="be8ed540b98adac0" providerId="LiveId" clId="{73098B93-C3E2-41C2-BEE4-21D287A961E7}" dt="2020-01-06T21:15:57.245" v="1744"/>
        <pc:sldMkLst>
          <pc:docMk/>
          <pc:sldMk cId="2957004937" sldId="501"/>
        </pc:sldMkLst>
      </pc:sldChg>
      <pc:sldChg chg="add">
        <pc:chgData name="Brandt Redd" userId="be8ed540b98adac0" providerId="LiveId" clId="{73098B93-C3E2-41C2-BEE4-21D287A961E7}" dt="2020-01-06T21:15:57.245" v="1744"/>
        <pc:sldMkLst>
          <pc:docMk/>
          <pc:sldMk cId="1106092092" sldId="502"/>
        </pc:sldMkLst>
      </pc:sldChg>
      <pc:sldChg chg="add">
        <pc:chgData name="Brandt Redd" userId="be8ed540b98adac0" providerId="LiveId" clId="{73098B93-C3E2-41C2-BEE4-21D287A961E7}" dt="2020-01-06T21:15:57.245" v="1744"/>
        <pc:sldMkLst>
          <pc:docMk/>
          <pc:sldMk cId="4188653042" sldId="503"/>
        </pc:sldMkLst>
      </pc:sldChg>
      <pc:sldChg chg="add">
        <pc:chgData name="Brandt Redd" userId="be8ed540b98adac0" providerId="LiveId" clId="{73098B93-C3E2-41C2-BEE4-21D287A961E7}" dt="2020-01-06T21:15:57.245" v="1744"/>
        <pc:sldMkLst>
          <pc:docMk/>
          <pc:sldMk cId="920565229" sldId="504"/>
        </pc:sldMkLst>
      </pc:sldChg>
      <pc:sldChg chg="addSp delSp modSp add modNotesTx">
        <pc:chgData name="Brandt Redd" userId="be8ed540b98adac0" providerId="LiveId" clId="{73098B93-C3E2-41C2-BEE4-21D287A961E7}" dt="2020-01-06T21:39:26.531" v="4432" actId="20577"/>
        <pc:sldMkLst>
          <pc:docMk/>
          <pc:sldMk cId="82059855" sldId="505"/>
        </pc:sldMkLst>
        <pc:spChg chg="del">
          <ac:chgData name="Brandt Redd" userId="be8ed540b98adac0" providerId="LiveId" clId="{73098B93-C3E2-41C2-BEE4-21D287A961E7}" dt="2020-01-06T21:18:58.567" v="1746"/>
          <ac:spMkLst>
            <pc:docMk/>
            <pc:sldMk cId="82059855" sldId="505"/>
            <ac:spMk id="2" creationId="{19C55A38-676F-49C7-95A6-90916E6DA3B8}"/>
          </ac:spMkLst>
        </pc:spChg>
        <pc:spChg chg="add mod">
          <ac:chgData name="Brandt Redd" userId="be8ed540b98adac0" providerId="LiveId" clId="{73098B93-C3E2-41C2-BEE4-21D287A961E7}" dt="2020-01-06T21:19:30.110" v="1785" actId="1076"/>
          <ac:spMkLst>
            <pc:docMk/>
            <pc:sldMk cId="82059855" sldId="505"/>
            <ac:spMk id="4" creationId="{25A153D9-A665-45B9-ADC2-9E6D1BA939AC}"/>
          </ac:spMkLst>
        </pc:spChg>
        <pc:spChg chg="add del mod">
          <ac:chgData name="Brandt Redd" userId="be8ed540b98adac0" providerId="LiveId" clId="{73098B93-C3E2-41C2-BEE4-21D287A961E7}" dt="2020-01-06T21:21:00.489" v="1864"/>
          <ac:spMkLst>
            <pc:docMk/>
            <pc:sldMk cId="82059855" sldId="505"/>
            <ac:spMk id="5" creationId="{BC233388-A0F1-49C4-8066-98FB93069B0E}"/>
          </ac:spMkLst>
        </pc:spChg>
        <pc:spChg chg="add del">
          <ac:chgData name="Brandt Redd" userId="be8ed540b98adac0" providerId="LiveId" clId="{73098B93-C3E2-41C2-BEE4-21D287A961E7}" dt="2020-01-06T21:19:51.496" v="1810"/>
          <ac:spMkLst>
            <pc:docMk/>
            <pc:sldMk cId="82059855" sldId="505"/>
            <ac:spMk id="6" creationId="{5F4C955F-2CF5-4435-BE6A-5DFC862CCDF0}"/>
          </ac:spMkLst>
        </pc:spChg>
        <pc:spChg chg="add del mod">
          <ac:chgData name="Brandt Redd" userId="be8ed540b98adac0" providerId="LiveId" clId="{73098B93-C3E2-41C2-BEE4-21D287A961E7}" dt="2020-01-06T21:20:54.504" v="1859"/>
          <ac:spMkLst>
            <pc:docMk/>
            <pc:sldMk cId="82059855" sldId="505"/>
            <ac:spMk id="7" creationId="{E206B7CF-7E90-478C-B0A0-AA625F6F597A}"/>
          </ac:spMkLst>
        </pc:spChg>
        <pc:spChg chg="add del mod">
          <ac:chgData name="Brandt Redd" userId="be8ed540b98adac0" providerId="LiveId" clId="{73098B93-C3E2-41C2-BEE4-21D287A961E7}" dt="2020-01-06T21:20:47.096" v="1854"/>
          <ac:spMkLst>
            <pc:docMk/>
            <pc:sldMk cId="82059855" sldId="505"/>
            <ac:spMk id="8" creationId="{AA3D11A8-82D7-4FE1-B333-7AF2AFBD2197}"/>
          </ac:spMkLst>
        </pc:spChg>
        <pc:spChg chg="add del mod">
          <ac:chgData name="Brandt Redd" userId="be8ed540b98adac0" providerId="LiveId" clId="{73098B93-C3E2-41C2-BEE4-21D287A961E7}" dt="2020-01-06T21:20:45.901" v="1849"/>
          <ac:spMkLst>
            <pc:docMk/>
            <pc:sldMk cId="82059855" sldId="505"/>
            <ac:spMk id="9" creationId="{A089A982-65A6-4D13-A656-78090CBB99CE}"/>
          </ac:spMkLst>
        </pc:spChg>
        <pc:graphicFrameChg chg="add mod modGraphic">
          <ac:chgData name="Brandt Redd" userId="be8ed540b98adac0" providerId="LiveId" clId="{73098B93-C3E2-41C2-BEE4-21D287A961E7}" dt="2020-01-06T21:33:10.050" v="3495" actId="20577"/>
          <ac:graphicFrameMkLst>
            <pc:docMk/>
            <pc:sldMk cId="82059855" sldId="505"/>
            <ac:graphicFrameMk id="10" creationId="{AC268BDE-3D07-47B7-B0F4-957348EAE82C}"/>
          </ac:graphicFrameMkLst>
        </pc:graphicFrameChg>
      </pc:sldChg>
      <pc:sldChg chg="addSp modSp add modNotesTx">
        <pc:chgData name="Brandt Redd" userId="be8ed540b98adac0" providerId="LiveId" clId="{73098B93-C3E2-41C2-BEE4-21D287A961E7}" dt="2020-01-06T21:43:10.308" v="4583" actId="20577"/>
        <pc:sldMkLst>
          <pc:docMk/>
          <pc:sldMk cId="4033752726" sldId="506"/>
        </pc:sldMkLst>
        <pc:spChg chg="add mod">
          <ac:chgData name="Brandt Redd" userId="be8ed540b98adac0" providerId="LiveId" clId="{73098B93-C3E2-41C2-BEE4-21D287A961E7}" dt="2020-01-06T21:40:31.318" v="4448" actId="5793"/>
          <ac:spMkLst>
            <pc:docMk/>
            <pc:sldMk cId="4033752726" sldId="506"/>
            <ac:spMk id="3" creationId="{C51FC223-0AD6-454A-AECB-F469D1723B29}"/>
          </ac:spMkLst>
        </pc:spChg>
        <pc:spChg chg="add mod">
          <ac:chgData name="Brandt Redd" userId="be8ed540b98adac0" providerId="LiveId" clId="{73098B93-C3E2-41C2-BEE4-21D287A961E7}" dt="2020-01-06T21:42:08.790" v="4578" actId="20577"/>
          <ac:spMkLst>
            <pc:docMk/>
            <pc:sldMk cId="4033752726" sldId="506"/>
            <ac:spMk id="5" creationId="{8944037A-691C-4740-AE5B-381275905C4A}"/>
          </ac:spMkLst>
        </pc:spChg>
        <pc:picChg chg="add mod">
          <ac:chgData name="Brandt Redd" userId="be8ed540b98adac0" providerId="LiveId" clId="{73098B93-C3E2-41C2-BEE4-21D287A961E7}" dt="2020-01-06T21:41:00.867" v="4452" actId="1076"/>
          <ac:picMkLst>
            <pc:docMk/>
            <pc:sldMk cId="4033752726" sldId="506"/>
            <ac:picMk id="4" creationId="{F67048EA-199F-462F-A63B-5F97FE4E632D}"/>
          </ac:picMkLst>
        </pc:picChg>
      </pc:sldChg>
      <pc:sldChg chg="add">
        <pc:chgData name="Brandt Redd" userId="be8ed540b98adac0" providerId="LiveId" clId="{73098B93-C3E2-41C2-BEE4-21D287A961E7}" dt="2020-01-06T21:44:08.998" v="4584"/>
        <pc:sldMkLst>
          <pc:docMk/>
          <pc:sldMk cId="3724891537" sldId="507"/>
        </pc:sldMkLst>
      </pc:sldChg>
      <pc:sldChg chg="add">
        <pc:chgData name="Brandt Redd" userId="be8ed540b98adac0" providerId="LiveId" clId="{73098B93-C3E2-41C2-BEE4-21D287A961E7}" dt="2020-01-06T21:44:31.629" v="4587"/>
        <pc:sldMkLst>
          <pc:docMk/>
          <pc:sldMk cId="1450321755" sldId="508"/>
        </pc:sldMkLst>
      </pc:sldChg>
      <pc:sldChg chg="add">
        <pc:chgData name="Brandt Redd" userId="be8ed540b98adac0" providerId="LiveId" clId="{73098B93-C3E2-41C2-BEE4-21D287A961E7}" dt="2020-01-06T21:45:29.496" v="4589"/>
        <pc:sldMkLst>
          <pc:docMk/>
          <pc:sldMk cId="2271742579" sldId="509"/>
        </pc:sldMkLst>
      </pc:sldChg>
      <pc:sldChg chg="add">
        <pc:chgData name="Brandt Redd" userId="be8ed540b98adac0" providerId="LiveId" clId="{73098B93-C3E2-41C2-BEE4-21D287A961E7}" dt="2020-01-06T21:46:06.484" v="4591"/>
        <pc:sldMkLst>
          <pc:docMk/>
          <pc:sldMk cId="486207994" sldId="510"/>
        </pc:sldMkLst>
      </pc:sldChg>
      <pc:sldChg chg="add">
        <pc:chgData name="Brandt Redd" userId="be8ed540b98adac0" providerId="LiveId" clId="{73098B93-C3E2-41C2-BEE4-21D287A961E7}" dt="2020-01-06T21:49:00.015" v="4596"/>
        <pc:sldMkLst>
          <pc:docMk/>
          <pc:sldMk cId="970552054" sldId="511"/>
        </pc:sldMkLst>
      </pc:sldChg>
      <pc:sldChg chg="add">
        <pc:chgData name="Brandt Redd" userId="be8ed540b98adac0" providerId="LiveId" clId="{73098B93-C3E2-41C2-BEE4-21D287A961E7}" dt="2020-01-06T21:49:00.015" v="4596"/>
        <pc:sldMkLst>
          <pc:docMk/>
          <pc:sldMk cId="255224669" sldId="512"/>
        </pc:sldMkLst>
      </pc:sldChg>
      <pc:sldChg chg="addSp delSp modSp add">
        <pc:chgData name="Brandt Redd" userId="be8ed540b98adac0" providerId="LiveId" clId="{73098B93-C3E2-41C2-BEE4-21D287A961E7}" dt="2020-01-06T21:56:35.675" v="4612"/>
        <pc:sldMkLst>
          <pc:docMk/>
          <pc:sldMk cId="1538356404" sldId="513"/>
        </pc:sldMkLst>
        <pc:spChg chg="del">
          <ac:chgData name="Brandt Redd" userId="be8ed540b98adac0" providerId="LiveId" clId="{73098B93-C3E2-41C2-BEE4-21D287A961E7}" dt="2020-01-06T21:52:52.653" v="4607"/>
          <ac:spMkLst>
            <pc:docMk/>
            <pc:sldMk cId="1538356404" sldId="513"/>
            <ac:spMk id="2" creationId="{946B8501-C8E8-4E89-985F-988C9DBE0EB7}"/>
          </ac:spMkLst>
        </pc:spChg>
        <pc:spChg chg="del">
          <ac:chgData name="Brandt Redd" userId="be8ed540b98adac0" providerId="LiveId" clId="{73098B93-C3E2-41C2-BEE4-21D287A961E7}" dt="2020-01-06T21:52:52.653" v="4607"/>
          <ac:spMkLst>
            <pc:docMk/>
            <pc:sldMk cId="1538356404" sldId="513"/>
            <ac:spMk id="3" creationId="{46530FF9-76F7-4486-8E71-95D67012CF80}"/>
          </ac:spMkLst>
        </pc:spChg>
        <pc:picChg chg="add mod">
          <ac:chgData name="Brandt Redd" userId="be8ed540b98adac0" providerId="LiveId" clId="{73098B93-C3E2-41C2-BEE4-21D287A961E7}" dt="2020-01-06T21:56:35.675" v="4612"/>
          <ac:picMkLst>
            <pc:docMk/>
            <pc:sldMk cId="1538356404" sldId="513"/>
            <ac:picMk id="5" creationId="{7FF1DDA3-149A-4757-AD71-238FA0D71DF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gaskin\Desktop\Marriott%20School%20Graduation%20Profi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gaskin\Desktop\Marriott%20School%20Graduation%20Profi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k\Dropbox\General\Documents\Department\BYU\Tenure%20and%20Promotion\Cha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Class</a:t>
            </a:r>
            <a:r>
              <a:rPr lang="en-US" sz="2800" baseline="0" dirty="0"/>
              <a:t> of 2017 Median Starting Salaries (Undergraduate)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6218514-CB76-48E8-92D2-5DE4E7921CA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E582-464C-8B77-3D3015574E3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22A42BE-D908-441F-B832-F615F45798EA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E582-464C-8B77-3D3015574E3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43DE85E-A761-42D8-B7A1-3345B564E40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582-464C-8B77-3D3015574E31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1D99C47-E88A-4F49-8FEB-0C81ADD0EA12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582-464C-8B77-3D3015574E3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5D493316-8A67-4364-83E5-93E36E98A1C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582-464C-8B77-3D3015574E31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98429AF-1D6F-44D1-89E0-51BAAE4A951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582-464C-8B77-3D3015574E31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1D764638-8923-40F2-AA10-121D7B41C66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582-464C-8B77-3D3015574E31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942D1BF-3A1E-4D02-9CA2-534D40EDCCB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E582-464C-8B77-3D3015574E31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E838E15-40BE-4EDD-A766-C5D2DB116DE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E582-464C-8B77-3D3015574E31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A3F4F6B3-A368-400D-872D-C17322BB490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E582-464C-8B77-3D3015574E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Sheet1!$B$2:$B$11</c:f>
              <c:strCache>
                <c:ptCount val="10"/>
                <c:pt idx="0">
                  <c:v>Information Systems</c:v>
                </c:pt>
                <c:pt idx="1">
                  <c:v>Finance</c:v>
                </c:pt>
                <c:pt idx="2">
                  <c:v>Global Supply Chain</c:v>
                </c:pt>
                <c:pt idx="3">
                  <c:v>Accounting</c:v>
                </c:pt>
                <c:pt idx="4">
                  <c:v>Strategy</c:v>
                </c:pt>
                <c:pt idx="5">
                  <c:v>Marketing</c:v>
                </c:pt>
                <c:pt idx="6">
                  <c:v>Entrepreneurship</c:v>
                </c:pt>
                <c:pt idx="7">
                  <c:v>OB/HR</c:v>
                </c:pt>
                <c:pt idx="8">
                  <c:v>Experience Design</c:v>
                </c:pt>
                <c:pt idx="9">
                  <c:v>Therapeutic Recreation</c:v>
                </c:pt>
              </c:strCache>
            </c:strRef>
          </c:cat>
          <c:val>
            <c:numRef>
              <c:f>Sheet1!$C$2:$C$11</c:f>
              <c:numCache>
                <c:formatCode>_("$"* #,##0.00_);_("$"* \(#,##0.00\);_("$"* "-"??_);_(@_)</c:formatCode>
                <c:ptCount val="10"/>
                <c:pt idx="0">
                  <c:v>62000</c:v>
                </c:pt>
                <c:pt idx="1">
                  <c:v>59000</c:v>
                </c:pt>
                <c:pt idx="2">
                  <c:v>57000</c:v>
                </c:pt>
                <c:pt idx="3">
                  <c:v>55000</c:v>
                </c:pt>
                <c:pt idx="4">
                  <c:v>55000</c:v>
                </c:pt>
                <c:pt idx="5">
                  <c:v>50000</c:v>
                </c:pt>
                <c:pt idx="6">
                  <c:v>50000</c:v>
                </c:pt>
                <c:pt idx="7">
                  <c:v>48000</c:v>
                </c:pt>
                <c:pt idx="8">
                  <c:v>35680</c:v>
                </c:pt>
                <c:pt idx="9">
                  <c:v>31200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Sheet1!$D$2:$D$11</c15:f>
                <c15:dlblRangeCache>
                  <c:ptCount val="10"/>
                  <c:pt idx="0">
                    <c:v>$62k</c:v>
                  </c:pt>
                  <c:pt idx="1">
                    <c:v>$59k</c:v>
                  </c:pt>
                  <c:pt idx="2">
                    <c:v>$57k</c:v>
                  </c:pt>
                  <c:pt idx="3">
                    <c:v>$55k</c:v>
                  </c:pt>
                  <c:pt idx="4">
                    <c:v>$55k</c:v>
                  </c:pt>
                  <c:pt idx="5">
                    <c:v>$50k</c:v>
                  </c:pt>
                  <c:pt idx="6">
                    <c:v>$50k</c:v>
                  </c:pt>
                  <c:pt idx="7">
                    <c:v>$48k</c:v>
                  </c:pt>
                  <c:pt idx="8">
                    <c:v>$36k</c:v>
                  </c:pt>
                  <c:pt idx="9">
                    <c:v>$31k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E582-464C-8B77-3D3015574E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9"/>
        <c:overlap val="-27"/>
        <c:axId val="488094016"/>
        <c:axId val="494201568"/>
      </c:barChart>
      <c:catAx>
        <c:axId val="488094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201568"/>
        <c:crosses val="autoZero"/>
        <c:auto val="1"/>
        <c:lblAlgn val="ctr"/>
        <c:lblOffset val="100"/>
        <c:noMultiLvlLbl val="0"/>
      </c:catAx>
      <c:valAx>
        <c:axId val="4942015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488094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Class of 2017 Median Starting Salaries (Graduate)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6-439F-AC6A-8FAF287CAA8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D29709C-006F-4678-AC06-E65EF6BC2E4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9A96-439F-AC6A-8FAF287CAA8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3351473-8AB5-4800-9CE5-9D2BE826D1E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9A96-439F-AC6A-8FAF287CAA8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F3EE6BB-3AAA-417A-98C6-020DB7EDB49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9A96-439F-AC6A-8FAF287CAA8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0B3A2C6-B3B8-42B4-8E76-48561F12A90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9A96-439F-AC6A-8FAF287CAA8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8D9CEA3-F2B3-4679-B386-17175164C7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A96-439F-AC6A-8FAF287CAA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Sheet1!$B$24:$B$28</c:f>
              <c:strCache>
                <c:ptCount val="5"/>
                <c:pt idx="0">
                  <c:v>MBA</c:v>
                </c:pt>
                <c:pt idx="1">
                  <c:v>MISM</c:v>
                </c:pt>
                <c:pt idx="2">
                  <c:v>BSIS</c:v>
                </c:pt>
                <c:pt idx="3">
                  <c:v>MAcc</c:v>
                </c:pt>
                <c:pt idx="4">
                  <c:v>MPA</c:v>
                </c:pt>
              </c:strCache>
            </c:strRef>
          </c:cat>
          <c:val>
            <c:numRef>
              <c:f>Sheet1!$C$24:$C$28</c:f>
              <c:numCache>
                <c:formatCode>_("$"* #,##0.00_);_("$"* \(#,##0.00\);_("$"* "-"??_);_(@_)</c:formatCode>
                <c:ptCount val="5"/>
                <c:pt idx="0">
                  <c:v>105374</c:v>
                </c:pt>
                <c:pt idx="1">
                  <c:v>74000</c:v>
                </c:pt>
                <c:pt idx="2">
                  <c:v>62000</c:v>
                </c:pt>
                <c:pt idx="3">
                  <c:v>55500</c:v>
                </c:pt>
                <c:pt idx="4">
                  <c:v>52000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Sheet1!$D$24:$D$28</c15:f>
                <c15:dlblRangeCache>
                  <c:ptCount val="5"/>
                  <c:pt idx="0">
                    <c:v>$105k</c:v>
                  </c:pt>
                  <c:pt idx="1">
                    <c:v>$74k</c:v>
                  </c:pt>
                  <c:pt idx="2">
                    <c:v>$62k</c:v>
                  </c:pt>
                  <c:pt idx="3">
                    <c:v>$56k</c:v>
                  </c:pt>
                  <c:pt idx="4">
                    <c:v>$52k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9A96-439F-AC6A-8FAF287CA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4"/>
        <c:overlap val="-27"/>
        <c:axId val="736948688"/>
        <c:axId val="736949016"/>
      </c:barChart>
      <c:catAx>
        <c:axId val="73694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949016"/>
        <c:crosses val="autoZero"/>
        <c:auto val="1"/>
        <c:lblAlgn val="ctr"/>
        <c:lblOffset val="100"/>
        <c:noMultiLvlLbl val="0"/>
      </c:catAx>
      <c:valAx>
        <c:axId val="7369490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73694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Ratings for Value of Time Spent In and Out of Class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Sheet1!$F$39</c:f>
              <c:strCache>
                <c:ptCount val="1"/>
                <c:pt idx="0">
                  <c:v>IS 201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Sheet1!$B$40:$B$41</c:f>
              <c:strCache>
                <c:ptCount val="2"/>
                <c:pt idx="0">
                  <c:v>Valuable time in class</c:v>
                </c:pt>
                <c:pt idx="1">
                  <c:v>Valuable time out of class</c:v>
                </c:pt>
              </c:strCache>
            </c:strRef>
          </c:cat>
          <c:val>
            <c:numRef>
              <c:f>Sheet1!$F$40:$F$41</c:f>
              <c:numCache>
                <c:formatCode>General</c:formatCode>
                <c:ptCount val="2"/>
                <c:pt idx="0">
                  <c:v>87.9</c:v>
                </c:pt>
                <c:pt idx="1">
                  <c:v>85.8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95-4F09-B915-526D25078698}"/>
            </c:ext>
          </c:extLst>
        </c:ser>
        <c:ser>
          <c:idx val="1"/>
          <c:order val="1"/>
          <c:tx>
            <c:strRef>
              <c:f>Sheet1!$G$39</c:f>
              <c:strCache>
                <c:ptCount val="1"/>
                <c:pt idx="0">
                  <c:v>MSM 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Sheet1!$B$40:$B$41</c:f>
              <c:strCache>
                <c:ptCount val="2"/>
                <c:pt idx="0">
                  <c:v>Valuable time in class</c:v>
                </c:pt>
                <c:pt idx="1">
                  <c:v>Valuable time out of class</c:v>
                </c:pt>
              </c:strCache>
            </c:strRef>
          </c:cat>
          <c:val>
            <c:numRef>
              <c:f>Sheet1!$G$40:$G$41</c:f>
              <c:numCache>
                <c:formatCode>General</c:formatCode>
                <c:ptCount val="2"/>
                <c:pt idx="0">
                  <c:v>78.2</c:v>
                </c:pt>
                <c:pt idx="1">
                  <c:v>82.7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95-4F09-B915-526D25078698}"/>
            </c:ext>
          </c:extLst>
        </c:ser>
        <c:ser>
          <c:idx val="2"/>
          <c:order val="2"/>
          <c:tx>
            <c:strRef>
              <c:f>Sheet1!$H$39</c:f>
              <c:strCache>
                <c:ptCount val="1"/>
                <c:pt idx="0">
                  <c:v>University average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Sheet1!$B$40:$B$41</c:f>
              <c:strCache>
                <c:ptCount val="2"/>
                <c:pt idx="0">
                  <c:v>Valuable time in class</c:v>
                </c:pt>
                <c:pt idx="1">
                  <c:v>Valuable time out of class</c:v>
                </c:pt>
              </c:strCache>
            </c:strRef>
          </c:cat>
          <c:val>
            <c:numRef>
              <c:f>Sheet1!$H$40:$H$41</c:f>
              <c:numCache>
                <c:formatCode>General</c:formatCode>
                <c:ptCount val="2"/>
                <c:pt idx="0">
                  <c:v>80.599999999999994</c:v>
                </c:pt>
                <c:pt idx="1">
                  <c:v>80.099999999999994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95-4F09-B915-526D250786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211504"/>
        <c:axId val="6800912"/>
      </c:barChart>
      <c:catAx>
        <c:axId val="13721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00912"/>
        <c:crosses val="autoZero"/>
        <c:auto val="1"/>
        <c:lblAlgn val="ctr"/>
        <c:lblOffset val="100"/>
        <c:noMultiLvlLbl val="0"/>
      </c:catAx>
      <c:valAx>
        <c:axId val="6800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1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D209A3BE-9A1D-456A-AAE1-0CF4BC4569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270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A9EE70F-31DF-4988-86FB-71D2327194FE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755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to warn students that the professor simply cannot know everything and cannot anticipate every question in a field that is constantly changing. But that’s okay.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4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36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FIND THE TWO WORDS THAT ARE NOT PRACTICE?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61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professor’s job is to INSPIRE the students to be fascinated in the content enough to put forth the effort to learn it. This link opens YouTube. Jump to 4:04 if insufficient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2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would: Design a new drone to follow you and take videos of what you do.</a:t>
            </a:r>
            <a:br>
              <a:rPr lang="en-US" dirty="0"/>
            </a:br>
            <a:r>
              <a:rPr lang="en-US" dirty="0"/>
              <a:t>Prepare a database to track sales and produce weekly reports.</a:t>
            </a:r>
          </a:p>
          <a:p>
            <a:r>
              <a:rPr lang="en-US" dirty="0"/>
              <a:t>Create your email account and grant you access.</a:t>
            </a:r>
          </a:p>
          <a:p>
            <a:r>
              <a:rPr lang="en-US" dirty="0"/>
              <a:t>Write a device driver for a new high-resolution mouse.</a:t>
            </a:r>
          </a:p>
          <a:p>
            <a:r>
              <a:rPr lang="en-US" dirty="0"/>
              <a:t>Invent and deploy a new internet search algorithm.</a:t>
            </a:r>
          </a:p>
          <a:p>
            <a:r>
              <a:rPr lang="en-US" dirty="0"/>
              <a:t>Build a website with interactive elements and services</a:t>
            </a:r>
          </a:p>
          <a:p>
            <a:r>
              <a:rPr lang="en-US" dirty="0"/>
              <a:t>Install the latest security patches on the servers without interrupting operations.</a:t>
            </a:r>
          </a:p>
          <a:p>
            <a:r>
              <a:rPr lang="en-US" dirty="0"/>
              <a:t>Search a database for the all customers in Oklahoma who have purchased hail insurance</a:t>
            </a:r>
          </a:p>
          <a:p>
            <a:r>
              <a:rPr lang="en-US" dirty="0"/>
              <a:t>Write your new, revolutionary, mobile application.</a:t>
            </a:r>
          </a:p>
          <a:p>
            <a:r>
              <a:rPr lang="en-US" dirty="0"/>
              <a:t>Design the Spin electric scooter.</a:t>
            </a:r>
          </a:p>
          <a:p>
            <a:r>
              <a:rPr lang="en-US" dirty="0"/>
              <a:t>Write the software app for the mobile phone that lets you rent a Spin scooter.</a:t>
            </a:r>
          </a:p>
          <a:p>
            <a:r>
              <a:rPr lang="en-US" dirty="0"/>
              <a:t>Deploy the servers that monitor where the Spin scooters are located.</a:t>
            </a:r>
          </a:p>
          <a:p>
            <a:r>
              <a:rPr lang="en-US" dirty="0"/>
              <a:t>Analyze the data to figure out which demographics are most likely to rent a Spin scooter.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6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would: * Design a new drone to follow you and take videos of what you do.</a:t>
            </a:r>
            <a:br>
              <a:rPr lang="en-US" dirty="0"/>
            </a:br>
            <a:r>
              <a:rPr lang="en-US" dirty="0"/>
              <a:t>* Prepare a database to track sales and produce weekly reports.</a:t>
            </a:r>
          </a:p>
          <a:p>
            <a:r>
              <a:rPr lang="en-US" dirty="0"/>
              <a:t>* Create your email account and grant you access.</a:t>
            </a:r>
          </a:p>
          <a:p>
            <a:r>
              <a:rPr lang="en-US" dirty="0"/>
              <a:t>* Write a device driver for a new high-resolution mouse.</a:t>
            </a:r>
          </a:p>
          <a:p>
            <a:r>
              <a:rPr lang="en-US" dirty="0"/>
              <a:t>* Invent and deploy a new search algorithm.</a:t>
            </a:r>
          </a:p>
          <a:p>
            <a:r>
              <a:rPr lang="en-US" dirty="0"/>
              <a:t>* Build a website with interactive elements and services</a:t>
            </a:r>
          </a:p>
          <a:p>
            <a:r>
              <a:rPr lang="en-US" dirty="0"/>
              <a:t>* Install the latest security patches on the servers without interrupting operations.</a:t>
            </a:r>
          </a:p>
          <a:p>
            <a:r>
              <a:rPr lang="en-US" dirty="0"/>
              <a:t>* Search a database for the all customers in Oklahoma who have purchased hail insurance</a:t>
            </a:r>
          </a:p>
          <a:p>
            <a:r>
              <a:rPr lang="en-US" dirty="0"/>
              <a:t>* Write your new, revolutionary, mobile application.</a:t>
            </a:r>
          </a:p>
          <a:p>
            <a:r>
              <a:rPr lang="en-US" dirty="0"/>
              <a:t>* Design the Spin electric scooter.</a:t>
            </a:r>
          </a:p>
          <a:p>
            <a:r>
              <a:rPr lang="en-US" dirty="0"/>
              <a:t>* Write the software app for the mobile phone that lets you rent a Spin scooter.</a:t>
            </a:r>
          </a:p>
          <a:p>
            <a:r>
              <a:rPr lang="en-US" dirty="0"/>
              <a:t>* Deploy the servers that monitor where the Spin scooters are located.</a:t>
            </a:r>
          </a:p>
          <a:p>
            <a:r>
              <a:rPr lang="en-US" dirty="0"/>
              <a:t>* Analyze the data to figure out which demographics are most likely to rent a Spin scooter.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28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Sustaining</a:t>
            </a:r>
            <a:r>
              <a:rPr lang="en-US" baseline="0" dirty="0"/>
              <a:t> IS examples are easy. Strategic IS examples are much more difficult because we don’t know about a lot of them – and that’s what gives them a competitive advantage.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5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of this slide is just</a:t>
            </a:r>
            <a:r>
              <a:rPr lang="en-US" baseline="0" dirty="0"/>
              <a:t> to show the competitors and players. You don’t need to memorize these, but if someone says “SAP” or “Oracle”, you should know what they are talking about.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78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Sustaining (TPS) for SCM?</a:t>
            </a:r>
          </a:p>
          <a:p>
            <a:pPr lvl="1"/>
            <a:r>
              <a:rPr lang="en-US" dirty="0"/>
              <a:t>Inventory tracking</a:t>
            </a:r>
          </a:p>
          <a:p>
            <a:r>
              <a:rPr lang="en-US" dirty="0"/>
              <a:t>Strategic (MIS/DSS/EIS)?</a:t>
            </a:r>
          </a:p>
          <a:p>
            <a:pPr lvl="1"/>
            <a:r>
              <a:rPr lang="en-US" dirty="0"/>
              <a:t>Inventory forecasting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95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Sustaining (TPS) for AIS?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Payroll system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Strategic (MIS/DSS/EIS)?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Financial forecasts and strategic investments and acquisitions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14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clock is to indicate that we’ll do this if we have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8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them understand the IS </a:t>
            </a:r>
            <a:r>
              <a:rPr lang="en-US" dirty="0" err="1"/>
              <a:t>is</a:t>
            </a:r>
            <a:r>
              <a:rPr lang="en-US" dirty="0"/>
              <a:t> all about unstructured</a:t>
            </a:r>
            <a:r>
              <a:rPr lang="en-US" baseline="0" dirty="0"/>
              <a:t> problem solving. There is no ONE BEST solution for every problem. They will often face problems that have never been solved.</a:t>
            </a:r>
          </a:p>
          <a:p>
            <a:r>
              <a:rPr lang="en-US" baseline="0" dirty="0"/>
              <a:t>This is very different from accounting. Accounting is government-regulated. There is a given answer for every problem. Creativity is not encouraged (leads to cooking the books and corporate loopholes).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35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2E40EBD-9DE8-4C5A-A23D-3B01027331EB}" type="slidenum">
              <a:rPr lang="en-US">
                <a:solidFill>
                  <a:srgbClr val="000000"/>
                </a:solidFill>
              </a:rPr>
              <a:pPr/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6ECEC88-2D13-4F8B-8C91-7D50289CB210}" type="slidenum">
              <a:rPr lang="en-US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81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42E40EBD-9DE8-4C5A-A23D-3B01027331EB}" type="slidenum">
              <a:rPr lang="en-US"/>
              <a:pPr/>
              <a:t>40</a:t>
            </a:fld>
            <a:endParaRPr lang="en-US"/>
          </a:p>
        </p:txBody>
      </p:sp>
      <p:sp>
        <p:nvSpPr>
          <p:cNvPr id="286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6ECEC88-2D13-4F8B-8C91-7D50289CB210}" type="slidenum">
              <a:rPr lang="en-US" sz="1200"/>
              <a:pPr algn="r" eaLnBrk="1" hangingPunct="1"/>
              <a:t>40</a:t>
            </a:fld>
            <a:endParaRPr lang="en-US" sz="1200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4002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90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09A3BE-9A1D-456A-AAE1-0CF4BC45695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22171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01A902C9-800B-4D07-8EB3-5474D12D6307}" type="slidenum">
              <a:rPr lang="en-US"/>
              <a:pPr/>
              <a:t>43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4427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some the class will be hard, but for others it will be a breeze.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59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CE078E9-6C67-4218-B690-B6B10D0E47C1}" type="slidenum">
              <a:rPr lang="en-US"/>
              <a:pPr/>
              <a:t>46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7842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CE078E9-6C67-4218-B690-B6B10D0E47C1}" type="slidenum">
              <a:rPr lang="en-US"/>
              <a:pPr/>
              <a:t>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3371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2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</a:t>
            </a:r>
            <a:r>
              <a:rPr lang="en-US" baseline="0" dirty="0"/>
              <a:t> in the field of information systems is a lot like working as a carpenter. You learn tools, not solutions. As you practice with the tools, you get better at using them and you can tackle ever-more sophisticated problems with greater elegance.  If you only know how to craft a particular kind of chair exactly the same way your mentor showed you, then you are a lousy carpenter.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52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F102BEB-908B-4DBA-91FB-04A8A06E890A}" type="slidenum">
              <a:rPr lang="en-US"/>
              <a:pPr/>
              <a:t>49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7658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there’s time (but there probably won’t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5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CE078E9-6C67-4218-B690-B6B10D0E47C1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90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7197ABB-DFA4-40C7-852A-C576D63E802E}" type="slidenum">
              <a:rPr lang="en-US"/>
              <a:pPr/>
              <a:t>8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78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FFA0884-A01C-42B4-B100-4171AE389F82}" type="slidenum">
              <a:rPr lang="en-US"/>
              <a:pPr/>
              <a:t>9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92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4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IS business application: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 Understand the role of IS in organization architecture and strategy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ＭＳ Ｐゴシック" charset="0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the roles of all types of enterprise information systems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Be aware of current trends in IT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hardware and networking basics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principles of data security and privacy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Building and querying a data base: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Design, build, and query a database to apply correct principles of data storage and extraction.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ＭＳ Ｐゴシック" charset="0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the fundamentals of relational databases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Create entity-relationship diagrams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Generate physical database based on ER diagram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Create queries based on a physical database in both design and SQL form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Data analysis: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Understand the principles of business intelligence and be able to analyze data to support managerial decision-making.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ＭＳ Ｐゴシック" charset="0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how to generate measures of business success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Use MS Excel to manipulate and analyze data (including Solver add-in)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Create pivot tables and pivot charts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the difference between operational and analytical databases (data warehouses)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Use MS Excel and SQL Server Analysis Services to perform common data mining tasks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IS development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ＭＳ Ｐゴシック" charset="0"/>
              </a:rPr>
              <a:t>: Understand how IS are created and maintained in an organization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ＭＳ Ｐゴシック" charset="0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Understand the IS project methodology and lifecycle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Be able to generate flowcharts modeling the business logic which IS should support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Generate basic HTML code in order to present structured information on the web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Use CSS to present the information in a professional format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-128"/>
                <a:cs typeface="+mn-cs"/>
              </a:rPr>
              <a:t>Generate VBA functions to clean, manipulate, and analyze information including: navigation, boxes, conditionals, loops, and batch processing</a:t>
            </a:r>
            <a:endParaRPr lang="en-US" sz="1800" kern="1200" dirty="0">
              <a:solidFill>
                <a:schemeClr val="tx1"/>
              </a:solidFill>
              <a:effectLst/>
              <a:latin typeface="Arial" pitchFamily="34" charset="0"/>
              <a:ea typeface="ＭＳ Ｐゴシック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Dot puzzle, goes with Patience: some things are completely baffling until they make sense, and then they are obvious.</a:t>
            </a:r>
          </a:p>
          <a:p>
            <a:r>
              <a:rPr lang="en-US" dirty="0"/>
              <a:t>BUNNY goes with embrace change: best laid plans of mice and men oft go awry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09A3BE-9A1D-456A-AAE1-0CF4BC45695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44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92E0F-95B9-4EA0-959A-9C5C9129ED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47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A7BB95-C686-4BA7-83E9-581AA8B219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4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E142D6-A14B-4E4C-BC3E-753CD7C1DA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4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4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14A13-631B-46C3-92F7-D81AF7E611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0BEA8B-0CAE-4A91-87CD-A918A77FED8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62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84D1BE-79D4-40DD-AB0E-6504C41AD3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92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11D098-B485-4E41-B2B3-DD216B8283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4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F013A17-BEE1-463A-B1D8-C419185BCA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7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6F5B4-7F2D-46E1-82D5-F448A02F3F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6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80A3358-E924-4393-970A-D51501F0F26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21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m_MaJDK3VNE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demac.com/technology.php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marketingwatch.com/opinion-understanding-the-important-role-of-data-in-personalizing-marketing-experiences-66031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gosoftware.com/blog/are-women-better-programmers-than-men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.com/article/3254646/business-intelligence/9-ways-to-get-more-value-from-business-intelligence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peedtest.net.in/news/mobile-internet/internet-org-banned-in-india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EmuEWjHr5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hyperlink" Target="https://brandtredd.org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F8F2F.D64D51A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sjobinde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gaskin201TA@gmail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grawe@byu.edu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james.gaskin@byu.edu" TargetMode="External"/><Relationship Id="rId4" Type="http://schemas.openxmlformats.org/officeDocument/2006/relationships/hyperlink" Target="mailto:stanley_wilson@byu.edu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N1NG1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../Videos/I%20am%20worried%20about%20my%20grade_(360p).mp4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43B6B-CBAA-41FA-BE08-45FFE85F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92E0F-95B9-4EA0-959A-9C5C9129EDF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FF1DDA3-149A-4757-AD71-238FA0D71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4800"/>
            <a:ext cx="10109143" cy="58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762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1277600" cy="550227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You can earn up to 1% extra credit toward your final grade</a:t>
            </a:r>
          </a:p>
          <a:p>
            <a:pPr lvl="1"/>
            <a:r>
              <a:rPr lang="en-US" sz="2400" dirty="0"/>
              <a:t>THAT’S A LOT!!!! 84% final grade becomes 85% final grade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Typos on MyEducator</a:t>
            </a:r>
          </a:p>
          <a:p>
            <a:pPr lvl="1"/>
            <a:r>
              <a:rPr lang="en-US" sz="2400" dirty="0"/>
              <a:t>Each typo is worth 2 points, up to 20 points total</a:t>
            </a:r>
          </a:p>
          <a:p>
            <a:pPr lvl="1"/>
            <a:r>
              <a:rPr lang="en-US" sz="2400" dirty="0"/>
              <a:t>Typos in class materials works too, but not on Admin slides or class announcements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Applying what you learn in class (DB/SQL, VBA, </a:t>
            </a:r>
            <a:r>
              <a:rPr lang="en-US" sz="3200" dirty="0" err="1">
                <a:solidFill>
                  <a:schemeClr val="tx1"/>
                </a:solidFill>
              </a:rPr>
              <a:t>WebDev</a:t>
            </a:r>
            <a:r>
              <a:rPr lang="en-US" sz="3200" dirty="0">
                <a:solidFill>
                  <a:schemeClr val="tx1"/>
                </a:solidFill>
              </a:rPr>
              <a:t>, Data Analytics) to a project at work or another venture</a:t>
            </a:r>
          </a:p>
          <a:p>
            <a:pPr lvl="1"/>
            <a:r>
              <a:rPr lang="en-US" sz="2400" b="1" u="sng" dirty="0">
                <a:solidFill>
                  <a:srgbClr val="FF0000"/>
                </a:solidFill>
              </a:rPr>
              <a:t>Maxed out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extra credit (if merited)</a:t>
            </a:r>
          </a:p>
          <a:p>
            <a:r>
              <a:rPr lang="en-US" sz="3200" dirty="0">
                <a:solidFill>
                  <a:schemeClr val="tx1"/>
                </a:solidFill>
              </a:rPr>
              <a:t>Other Opportunities may be announced in class and reported on Learning Suite</a:t>
            </a:r>
          </a:p>
          <a:p>
            <a:pPr lvl="1"/>
            <a:r>
              <a:rPr lang="en-US" sz="2400" dirty="0"/>
              <a:t>See: Learning Suite – Content – Extra Credit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7AB49-1ACC-4EC8-9A24-5F50475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Learning Objectives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IS business application</a:t>
            </a:r>
          </a:p>
          <a:p>
            <a:r>
              <a:rPr lang="en-US" sz="4800" dirty="0"/>
              <a:t>Building and querying a data base</a:t>
            </a:r>
          </a:p>
          <a:p>
            <a:r>
              <a:rPr lang="en-US" sz="4800" dirty="0"/>
              <a:t>Data analysis</a:t>
            </a:r>
          </a:p>
          <a:p>
            <a:r>
              <a:rPr lang="en-US" sz="4800" dirty="0"/>
              <a:t>IS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46372-7D1B-4445-B5A6-A6DA6FC4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0337F-4DC2-40D1-B72E-D0A250A7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6ADC5-6352-4D19-A174-3E31C163FDCA}"/>
              </a:ext>
            </a:extLst>
          </p:cNvPr>
          <p:cNvSpPr txBox="1"/>
          <p:nvPr/>
        </p:nvSpPr>
        <p:spPr>
          <a:xfrm>
            <a:off x="304800" y="3048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Four Technical Languages…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C8056-89AF-411B-A4DA-24268169BFB1}"/>
              </a:ext>
            </a:extLst>
          </p:cNvPr>
          <p:cNvSpPr txBox="1"/>
          <p:nvPr/>
        </p:nvSpPr>
        <p:spPr>
          <a:xfrm>
            <a:off x="381000" y="976859"/>
            <a:ext cx="8382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SQL (Structured Query Language)</a:t>
            </a:r>
          </a:p>
          <a:p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Name, Birthdate FROM Student WHERE City=</a:t>
            </a:r>
            <a:r>
              <a:rPr lang="en-US" dirty="0"/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Albuquerque</a:t>
            </a:r>
            <a:r>
              <a:rPr lang="en-US" dirty="0"/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0F214-9839-4700-AFA0-8910B48E4757}"/>
              </a:ext>
            </a:extLst>
          </p:cNvPr>
          <p:cNvSpPr txBox="1"/>
          <p:nvPr/>
        </p:nvSpPr>
        <p:spPr>
          <a:xfrm>
            <a:off x="316042" y="2014955"/>
            <a:ext cx="8446957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VBA (Visual Basic for Applications)</a:t>
            </a:r>
          </a:p>
          <a:p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basic_messagebox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MsgBox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"Hi there"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 Sub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DA7D36-BD9C-4832-A348-A9884B0E4BCD}"/>
              </a:ext>
            </a:extLst>
          </p:cNvPr>
          <p:cNvSpPr txBox="1"/>
          <p:nvPr/>
        </p:nvSpPr>
        <p:spPr>
          <a:xfrm>
            <a:off x="317291" y="3657600"/>
            <a:ext cx="844570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HTML</a:t>
            </a:r>
          </a:p>
          <a:p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&lt;title&gt;Of this and that!&lt;/title&gt;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0325A-1671-406E-A355-19A4AEFDB1EC}"/>
              </a:ext>
            </a:extLst>
          </p:cNvPr>
          <p:cNvSpPr txBox="1"/>
          <p:nvPr/>
        </p:nvSpPr>
        <p:spPr>
          <a:xfrm>
            <a:off x="322288" y="4746247"/>
            <a:ext cx="8440709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CSS</a:t>
            </a:r>
          </a:p>
          <a:p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text-decoration: underline;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3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Unofficial Learning Outcomes…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TAKE INITIATIVE</a:t>
            </a:r>
          </a:p>
          <a:p>
            <a:pPr lvl="1"/>
            <a:r>
              <a:rPr lang="en-US" sz="2400" dirty="0"/>
              <a:t>Learn how to find answers to your own technology questions and solve your own problems</a:t>
            </a:r>
          </a:p>
          <a:p>
            <a:r>
              <a:rPr lang="en-US" sz="3200" dirty="0"/>
              <a:t>COOL UNDER PRESSURE</a:t>
            </a:r>
          </a:p>
          <a:p>
            <a:pPr lvl="1"/>
            <a:r>
              <a:rPr lang="en-US" sz="2400" dirty="0"/>
              <a:t>Learn how to work under pressure and time restrictions</a:t>
            </a:r>
          </a:p>
          <a:p>
            <a:r>
              <a:rPr lang="en-US" sz="3200" dirty="0"/>
              <a:t>PATIENCE (learn by study and by </a:t>
            </a:r>
            <a:r>
              <a:rPr lang="en-US" sz="3200" b="1" u="sng" dirty="0"/>
              <a:t>faith</a:t>
            </a:r>
            <a:r>
              <a:rPr lang="en-US" sz="3200" dirty="0"/>
              <a:t>; D&amp;C 88:118)</a:t>
            </a:r>
          </a:p>
          <a:p>
            <a:pPr lvl="1"/>
            <a:r>
              <a:rPr lang="en-US" sz="2400" dirty="0"/>
              <a:t>Learn how to be patient with yourself (and with the TAs and me)</a:t>
            </a:r>
          </a:p>
          <a:p>
            <a:r>
              <a:rPr lang="en-US" sz="3200" dirty="0"/>
              <a:t>EMBRACE CHANGE</a:t>
            </a:r>
          </a:p>
          <a:p>
            <a:pPr lvl="1"/>
            <a:r>
              <a:rPr lang="en-US" sz="2400" dirty="0"/>
              <a:t>Learn how to be adaptable</a:t>
            </a:r>
          </a:p>
        </p:txBody>
      </p:sp>
      <p:pic>
        <p:nvPicPr>
          <p:cNvPr id="5" name="Picture 4" descr="https://encrypted-tbn2.gstatic.com/images?q=tbn:ANd9GcS_GY0TKLWHt7NAVjcnfW0XvUg5rxpdKgLIt8EIVELWTm-dQL0Ny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011685"/>
            <a:ext cx="240982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onnect 9 dots four lines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91200" y="4541812"/>
            <a:ext cx="3454401" cy="184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DA802-29B9-4A81-B4C3-98E3CE77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b="1"/>
              <a:t>A Dilemma</a:t>
            </a:r>
          </a:p>
        </p:txBody>
      </p:sp>
      <p:pic>
        <p:nvPicPr>
          <p:cNvPr id="1026" name="Picture 2" descr="Image result for hololens 2">
            <a:extLst>
              <a:ext uri="{FF2B5EF4-FFF2-40B4-BE49-F238E27FC236}">
                <a16:creationId xmlns:a16="http://schemas.microsoft.com/office/drawing/2014/main" id="{D48BA352-91EF-4C68-BF0A-4F96038B3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9" r="16854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We are training you for jobs that don’t exist yet, to solve problems that we don’t know are problems yet!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EACBF-D15C-4BA8-AE66-274CD18C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AA76D622-3479-4A69-8477-48991464E9F5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3322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" y="0"/>
            <a:ext cx="12070080" cy="1600200"/>
          </a:xfrm>
        </p:spPr>
        <p:txBody>
          <a:bodyPr/>
          <a:lstStyle/>
          <a:p>
            <a:r>
              <a:rPr lang="en-US" dirty="0"/>
              <a:t>Things you will hear me (or TAs) say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I’m not sure; go figure it out and let me know.</a:t>
            </a:r>
          </a:p>
          <a:p>
            <a:r>
              <a:rPr lang="en-US" sz="3200" dirty="0"/>
              <a:t>I don’t know; Google it and tell me what you find.</a:t>
            </a:r>
          </a:p>
          <a:p>
            <a:r>
              <a:rPr lang="en-US" sz="3200" dirty="0"/>
              <a:t>Really? Wow! I learned something new!</a:t>
            </a:r>
          </a:p>
          <a:p>
            <a:r>
              <a:rPr lang="en-US" sz="3200" dirty="0"/>
              <a:t>Ask your neighbor; I’m sure s/</a:t>
            </a:r>
            <a:r>
              <a:rPr lang="en-US" sz="3200"/>
              <a:t>he will be </a:t>
            </a:r>
            <a:r>
              <a:rPr lang="en-US" sz="3200" dirty="0"/>
              <a:t>glad to help.</a:t>
            </a:r>
          </a:p>
          <a:p>
            <a:r>
              <a:rPr lang="en-US" sz="3200" dirty="0"/>
              <a:t>Whoa! I can’t believe that worked! </a:t>
            </a:r>
          </a:p>
          <a:p>
            <a:r>
              <a:rPr lang="en-US" sz="3200" dirty="0" err="1"/>
              <a:t>Oooh</a:t>
            </a:r>
            <a:r>
              <a:rPr lang="en-US" sz="3200" dirty="0"/>
              <a:t>, I wonder if we can do it like this…?!</a:t>
            </a:r>
          </a:p>
          <a:p>
            <a:r>
              <a:rPr lang="en-US" sz="3200" dirty="0"/>
              <a:t>Well, that should have worked… Why didn’t it?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51571-2A99-4268-B39F-FEFFE458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8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Before class – EXPLORE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There are lots of prep materials on </a:t>
            </a:r>
            <a:r>
              <a:rPr lang="en-US" sz="2400" dirty="0" err="1">
                <a:solidFill>
                  <a:schemeClr val="tx1"/>
                </a:solidFill>
              </a:rPr>
              <a:t>MyEducator</a:t>
            </a:r>
            <a:r>
              <a:rPr lang="en-US" sz="2400" dirty="0">
                <a:solidFill>
                  <a:schemeClr val="tx1"/>
                </a:solidFill>
              </a:rPr>
              <a:t>. Don’t read every word unless that is how you learn best.</a:t>
            </a:r>
          </a:p>
          <a:p>
            <a:r>
              <a:rPr lang="en-US" sz="3200" dirty="0">
                <a:solidFill>
                  <a:schemeClr val="tx1"/>
                </a:solidFill>
              </a:rPr>
              <a:t>During class – LEARN AND PRACTICE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Bring laptop</a:t>
            </a:r>
          </a:p>
          <a:p>
            <a:pPr lvl="1"/>
            <a:r>
              <a:rPr lang="en-US" sz="2400" dirty="0"/>
              <a:t>Learn fundamentals</a:t>
            </a:r>
            <a:endParaRPr lang="en-US" sz="2400" dirty="0">
              <a:solidFill>
                <a:schemeClr val="tx1"/>
              </a:solidFill>
            </a:endParaRP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Engage in exercises and activities that synthesize and apply concepts and practice skills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After class – CONFIRM AND REVIEW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Quizzes, assignments, projects and exams, </a:t>
            </a:r>
            <a:r>
              <a:rPr lang="en-US" sz="2400" dirty="0"/>
              <a:t>PRACTICE, PRACTICE, PRACTICE, PRACTICE, PRACTICE, PRACTICE, PRACTICE, PRACTICE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A54F8-3D8E-40D4-82BB-78D3BE69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39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YOUROCK,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YESUCAN,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 PRACTICE,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8C669-112E-491A-A713-6829E20C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9B58-C4E7-44A5-B196-E5EDC8A1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1: Basics of 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2758-0A6A-4A61-A279-B5632C144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Information Systems in Organizations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Hardware and Networking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Security and Privacy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Workload: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8CF93-1486-4BF5-B227-EE54DB92B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BB9193AC-F1BD-4034-8CBA-584BD140564F}"/>
              </a:ext>
            </a:extLst>
          </p:cNvPr>
          <p:cNvSpPr/>
          <p:nvPr/>
        </p:nvSpPr>
        <p:spPr>
          <a:xfrm>
            <a:off x="3429000" y="3962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pic>
        <p:nvPicPr>
          <p:cNvPr id="7" name="Picture 6" descr="A close up of a persons hand&#10;&#10;Description automatically generated">
            <a:extLst>
              <a:ext uri="{FF2B5EF4-FFF2-40B4-BE49-F238E27FC236}">
                <a16:creationId xmlns:a16="http://schemas.microsoft.com/office/drawing/2014/main" id="{8C6C12D0-91CD-40DF-BA60-B4DFC6B28D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24600" y="2977093"/>
            <a:ext cx="5334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0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CB6D-E1D3-43E9-8FA0-FF23FBCF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2: Data and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EF04B-C03C-48DA-A0C4-A2F8ECF3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C2D279-D186-440A-B93F-D5C948E064D2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Data Quality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Database Diagrams (ERDs)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</a:t>
            </a:r>
            <a:r>
              <a:rPr lang="en-US" sz="3600" dirty="0" err="1"/>
              <a:t>Data.World</a:t>
            </a:r>
            <a:r>
              <a:rPr lang="en-US" sz="3600" dirty="0"/>
              <a:t> (software)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Database Queries (SQL)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Workload: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675DB75D-B8A7-4BCF-BC9A-ED99E841258E}"/>
              </a:ext>
            </a:extLst>
          </p:cNvPr>
          <p:cNvSpPr/>
          <p:nvPr/>
        </p:nvSpPr>
        <p:spPr>
          <a:xfrm>
            <a:off x="3581400" y="4724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16202564-DF07-4BA0-914D-78EA9EE2CE52}"/>
              </a:ext>
            </a:extLst>
          </p:cNvPr>
          <p:cNvSpPr/>
          <p:nvPr/>
        </p:nvSpPr>
        <p:spPr>
          <a:xfrm>
            <a:off x="4038600" y="4724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pic>
        <p:nvPicPr>
          <p:cNvPr id="9" name="Picture 8" descr="A picture containing building, wall&#10;&#10;Description automatically generated">
            <a:extLst>
              <a:ext uri="{FF2B5EF4-FFF2-40B4-BE49-F238E27FC236}">
                <a16:creationId xmlns:a16="http://schemas.microsoft.com/office/drawing/2014/main" id="{67EF7F27-3035-456A-8AB9-FEBC1CF248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29400" y="3393141"/>
            <a:ext cx="5033682" cy="2831446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97D75DE3-BAD9-4374-88A4-1F67C52692BA}"/>
              </a:ext>
            </a:extLst>
          </p:cNvPr>
          <p:cNvSpPr/>
          <p:nvPr/>
        </p:nvSpPr>
        <p:spPr>
          <a:xfrm>
            <a:off x="4495800" y="4724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609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sz="5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IS 201 Section 4:</a:t>
            </a:r>
            <a:br>
              <a:rPr lang="en-US" sz="5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</a:br>
            <a:r>
              <a:rPr lang="en-US" sz="5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Introduction to Management </a:t>
            </a:r>
            <a:br>
              <a:rPr lang="en-US" sz="5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</a:br>
            <a:r>
              <a:rPr lang="en-US" sz="54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Information Systems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4844" y="5175794"/>
            <a:ext cx="35910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Brandt Redd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F4DDD-5B5E-4417-9B51-3BE95C8A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392E0F-95B9-4EA0-959A-9C5C9129EDF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CB6D-E1D3-43E9-8FA0-FF23FBCF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3: Programming and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EF04B-C03C-48DA-A0C4-A2F8ECF3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C2D279-D186-440A-B93F-D5C948E064D2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Systems Development Lifecycle (SDLC)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Flowcharting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 dirty="0"/>
              <a:t> Programming with VBA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Workload: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675DB75D-B8A7-4BCF-BC9A-ED99E841258E}"/>
              </a:ext>
            </a:extLst>
          </p:cNvPr>
          <p:cNvSpPr/>
          <p:nvPr/>
        </p:nvSpPr>
        <p:spPr>
          <a:xfrm>
            <a:off x="4424082" y="4078144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16202564-DF07-4BA0-914D-78EA9EE2CE52}"/>
              </a:ext>
            </a:extLst>
          </p:cNvPr>
          <p:cNvSpPr/>
          <p:nvPr/>
        </p:nvSpPr>
        <p:spPr>
          <a:xfrm>
            <a:off x="4881282" y="4078144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7DC48F23-8831-4EA8-9D60-490FA832D99C}"/>
              </a:ext>
            </a:extLst>
          </p:cNvPr>
          <p:cNvSpPr/>
          <p:nvPr/>
        </p:nvSpPr>
        <p:spPr>
          <a:xfrm>
            <a:off x="3505200" y="4082626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3461E510-37E2-4420-8E90-E0C94490B7A5}"/>
              </a:ext>
            </a:extLst>
          </p:cNvPr>
          <p:cNvSpPr/>
          <p:nvPr/>
        </p:nvSpPr>
        <p:spPr>
          <a:xfrm>
            <a:off x="3962400" y="4082626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B82C1E9-08D9-4217-B24B-459521B82A49}"/>
              </a:ext>
            </a:extLst>
          </p:cNvPr>
          <p:cNvSpPr/>
          <p:nvPr/>
        </p:nvSpPr>
        <p:spPr>
          <a:xfrm>
            <a:off x="5361341" y="4081829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pic>
        <p:nvPicPr>
          <p:cNvPr id="18" name="Picture 1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E3DEEA58-6229-4BAA-9F1D-AE62B825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2080" y="3039919"/>
            <a:ext cx="4844941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82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20D-AECB-4DAA-8C02-B2E17526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4: Data Mining and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5EFED-186E-483D-9101-DDEB276D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F2869-67FE-48F2-B709-70C12D17A221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Tableau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 dirty="0"/>
              <a:t> </a:t>
            </a:r>
            <a:r>
              <a:rPr lang="en-US" sz="3600" dirty="0"/>
              <a:t>MS Excel Solver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b="1" dirty="0"/>
              <a:t> </a:t>
            </a:r>
            <a:r>
              <a:rPr lang="en-US" sz="3600" dirty="0"/>
              <a:t>Statistics in Excel</a:t>
            </a:r>
            <a:endParaRPr lang="en-US" sz="36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Workload: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649844FB-F1FC-4316-96C1-4656D9380194}"/>
              </a:ext>
            </a:extLst>
          </p:cNvPr>
          <p:cNvSpPr/>
          <p:nvPr/>
        </p:nvSpPr>
        <p:spPr>
          <a:xfrm>
            <a:off x="4424082" y="4078144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D0CF18C8-DC41-400B-B160-3D8F4FA6707B}"/>
              </a:ext>
            </a:extLst>
          </p:cNvPr>
          <p:cNvSpPr/>
          <p:nvPr/>
        </p:nvSpPr>
        <p:spPr>
          <a:xfrm>
            <a:off x="3505200" y="4082626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91F4F16-A8C6-4CF8-8DB6-0B9E62144151}"/>
              </a:ext>
            </a:extLst>
          </p:cNvPr>
          <p:cNvSpPr/>
          <p:nvPr/>
        </p:nvSpPr>
        <p:spPr>
          <a:xfrm>
            <a:off x="3962400" y="4082626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6D47E-0C87-4AE6-A7A2-ADE91977C0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15592" y="2209800"/>
            <a:ext cx="4762500" cy="317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477600-4EFC-4C11-908C-0E939C3CBEF8}"/>
              </a:ext>
            </a:extLst>
          </p:cNvPr>
          <p:cNvSpPr/>
          <p:nvPr/>
        </p:nvSpPr>
        <p:spPr>
          <a:xfrm>
            <a:off x="4614582" y="3973344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53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516F4-2657-4ED0-9340-730010B5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5: Web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331A-882A-4941-8D8C-B036468E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HTML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CSS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Bootstrap, maybe </a:t>
            </a:r>
            <a:r>
              <a:rPr lang="en-US" sz="3600" dirty="0" err="1"/>
              <a:t>Wix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 Workload: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1815A-3496-44F1-8C73-DC2B6C757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7CDCE27A-00D7-4C24-9E16-1445D82966BE}"/>
              </a:ext>
            </a:extLst>
          </p:cNvPr>
          <p:cNvSpPr/>
          <p:nvPr/>
        </p:nvSpPr>
        <p:spPr>
          <a:xfrm>
            <a:off x="4347882" y="3957918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D9E8494F-2CAF-45F6-B44B-F62486A6AA71}"/>
              </a:ext>
            </a:extLst>
          </p:cNvPr>
          <p:cNvSpPr/>
          <p:nvPr/>
        </p:nvSpPr>
        <p:spPr>
          <a:xfrm>
            <a:off x="3429000" y="3962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8C8AEF33-780F-4406-9CF2-00CF5FC5DE4D}"/>
              </a:ext>
            </a:extLst>
          </p:cNvPr>
          <p:cNvSpPr/>
          <p:nvPr/>
        </p:nvSpPr>
        <p:spPr>
          <a:xfrm>
            <a:off x="3886200" y="3962400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5A8BBB1-DBBE-4B83-9AA3-81FB390BE10A}"/>
              </a:ext>
            </a:extLst>
          </p:cNvPr>
          <p:cNvSpPr/>
          <p:nvPr/>
        </p:nvSpPr>
        <p:spPr>
          <a:xfrm>
            <a:off x="4809564" y="3957918"/>
            <a:ext cx="381000" cy="381000"/>
          </a:xfrm>
          <a:prstGeom prst="plus">
            <a:avLst>
              <a:gd name="adj" fmla="val 35945"/>
            </a:avLst>
          </a:prstGeom>
          <a:solidFill>
            <a:srgbClr val="63891F"/>
          </a:solidFill>
          <a:ln w="28575" cap="flat" cmpd="sng" algn="ctr">
            <a:solidFill>
              <a:srgbClr val="63891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latino Linotype"/>
              <a:ea typeface="+mn-ea"/>
            </a:endParaRPr>
          </a:p>
        </p:txBody>
      </p:sp>
      <p:pic>
        <p:nvPicPr>
          <p:cNvPr id="10" name="Picture 9" descr="A picture containing sitting&#10;&#10;Description automatically generated">
            <a:extLst>
              <a:ext uri="{FF2B5EF4-FFF2-40B4-BE49-F238E27FC236}">
                <a16:creationId xmlns:a16="http://schemas.microsoft.com/office/drawing/2014/main" id="{FAEEBB07-33BC-4EDD-9432-DA09D2DDD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91200" y="1926949"/>
            <a:ext cx="5915586" cy="39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1000"/>
            <a:ext cx="9829800" cy="55473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E8A3ED-E4BA-4757-A44D-4FBFD8A0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69B9AD-93BE-411B-999A-E9B1CD7A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Lesson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73377-B87B-4DFE-BAE8-E768A9C0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3DAB3-097D-47E0-A98D-099E19565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11D098-B485-4E41-B2B3-DD216B82837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153D9-A665-45B9-ADC2-9E6D1BA939AC}"/>
              </a:ext>
            </a:extLst>
          </p:cNvPr>
          <p:cNvSpPr txBox="1"/>
          <p:nvPr/>
        </p:nvSpPr>
        <p:spPr>
          <a:xfrm>
            <a:off x="304800" y="73967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Computer-Related Majors at BYU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C268BDE-3D07-47B7-B0F4-957348EAE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71697"/>
              </p:ext>
            </p:extLst>
          </p:nvPr>
        </p:nvGraphicFramePr>
        <p:xfrm>
          <a:off x="304800" y="719666"/>
          <a:ext cx="11506200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0">
                  <a:extLst>
                    <a:ext uri="{9D8B030D-6E8A-4147-A177-3AD203B41FA5}">
                      <a16:colId xmlns:a16="http://schemas.microsoft.com/office/drawing/2014/main" val="4169153574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1330481339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190955888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1433189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Information 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07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of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 of Physical and Mathematical Sciences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 of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 of 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370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Information gathering, organizing, and managing. Supporting business processes such as operations, decision making and strategy. Emphasis on databases and analytics. A focus on practical applications in business.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theory and art of computer programming. Focus on software, logic, data structures, and communications. Database theory and implementation. Both practical and theoretical work.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Emphasis on computer hardware and the software that controls it. Digital communications, peripheral devices, input/output, and robotics. Includes practical work and theoretical research.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Deployment and support of data infrastructure. Systems administration. Includes deploying servers, data communications, networking, cybersecurity, redundancy, and operations.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1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2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59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1FC223-0AD6-454A-AECB-F469D172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Would...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48A210-34CF-46D6-8F96-A8A9DAB3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048EA-199F-462F-A63B-5F97FE4E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590800"/>
            <a:ext cx="5088059" cy="3139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4037A-691C-4740-AE5B-381275905C4A}"/>
              </a:ext>
            </a:extLst>
          </p:cNvPr>
          <p:cNvSpPr txBox="1"/>
          <p:nvPr/>
        </p:nvSpPr>
        <p:spPr>
          <a:xfrm>
            <a:off x="533400" y="2133600"/>
            <a:ext cx="533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Someone who majored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Information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Computer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403375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Picture 59" descr="https://upload.wikimedia.org/wikipedia/commons/thumb/6/65/Triquetra-Vesica.svg/2000px-Triquetra-Vesica.sv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0"/>
            <a:ext cx="676259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0537" y="3174024"/>
            <a:ext cx="1067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lgerian" panose="04020705040A02060702" pitchFamily="82" charset="0"/>
              </a:rPr>
              <a:t>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2066" y="1497624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People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4414" y="4931089"/>
            <a:ext cx="1743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Technology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25861" y="492662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Organization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834" y="171952"/>
            <a:ext cx="37511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Information systems work</a:t>
            </a:r>
            <a:r>
              <a:rPr lang="en-US" sz="2800" b="1" dirty="0"/>
              <a:t> </a:t>
            </a:r>
            <a:r>
              <a:rPr lang="en-US" sz="2800" dirty="0"/>
              <a:t>is the art of solving unstructured business problems with technology.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3509" y="171952"/>
            <a:ext cx="39241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Information systems</a:t>
            </a:r>
            <a:r>
              <a:rPr lang="en-US" sz="2800" b="1" dirty="0"/>
              <a:t> </a:t>
            </a:r>
            <a:r>
              <a:rPr lang="en-US" sz="2800" dirty="0"/>
              <a:t>are the combination of </a:t>
            </a:r>
            <a:r>
              <a:rPr lang="en-US" sz="2800" b="1" dirty="0"/>
              <a:t>technologies</a:t>
            </a:r>
            <a:r>
              <a:rPr lang="en-US" sz="2800" dirty="0"/>
              <a:t> and </a:t>
            </a:r>
            <a:r>
              <a:rPr lang="en-US" sz="2800" b="1" dirty="0"/>
              <a:t>people</a:t>
            </a:r>
            <a:r>
              <a:rPr lang="en-US" sz="2800" dirty="0"/>
              <a:t> through which information is gathered, organized, and analyzed.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132A1-D354-4B53-AC9C-276F106A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http://jdsmusings.files.wordpress.com/2013/06/app-sto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facebookbrand.com/img/fb-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18798"/>
            <a:ext cx="1828800" cy="148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eeklogo.com/images/S/snapchat-logo-F20CDB1199-seeklogo.com.gif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500" y1="10000" x2="16000" y2="23500"/>
                        <a14:foregroundMark x1="80500" y1="23000" x2="94500" y2="40500"/>
                        <a14:foregroundMark x1="78500" y1="88000" x2="24500" y2="92000"/>
                        <a14:foregroundMark x1="11500" y1="82000" x2="4000" y2="39500"/>
                        <a14:foregroundMark x1="16000" y1="38000" x2="21500" y2="20500"/>
                        <a14:foregroundMark x1="7500" y1="11000" x2="6500" y2="30500"/>
                        <a14:foregroundMark x1="39000" y1="10500" x2="70500" y2="6500"/>
                        <a14:foregroundMark x1="75500" y1="24500" x2="98000" y2="45000"/>
                        <a14:foregroundMark x1="94500" y1="58500" x2="93000" y2="84000"/>
                        <a14:foregroundMark x1="47000" y1="97000" x2="54500" y2="97000"/>
                        <a14:backgroundMark x1="8000" y1="4500" x2="4500" y2="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9211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textrecruit.com/wp-content/uploads/2014/05/salesforce-logo-1024x74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697830"/>
            <a:ext cx="1828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youtube.com/yt/brand/media/image/YouTube-logo-full_colo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26264" r="17249" b="27166"/>
          <a:stretch/>
        </p:blipFill>
        <p:spPr bwMode="auto">
          <a:xfrm>
            <a:off x="5744308" y="4419600"/>
            <a:ext cx="2743200" cy="118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ack.1.mshcdn.com/assets/header_logo.v2.us.dark-9f775fba3e1140cab3876dac5399dd2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4210049"/>
            <a:ext cx="2495550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pbs.twimg.com/profile_images/1488715614/BYU-LS-Logo-1_squared.pn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2" b="31435"/>
          <a:stretch/>
        </p:blipFill>
        <p:spPr bwMode="auto">
          <a:xfrm>
            <a:off x="1235320" y="5027735"/>
            <a:ext cx="45148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keephersweet.com/wp-content/uploads/2015/03/1405526712000-Tind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209925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cocland.com/wp-content/uploads/2015/04/Clash-of-Clans-Logo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746" y="4851845"/>
            <a:ext cx="2743200" cy="134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upload.wikimedia.org/wikipedia/en/e/e5/Quickbooks_intuit_logo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08" y="3433836"/>
            <a:ext cx="2743200" cy="7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dreamed.com/assets/images/uc_logo.png">
            <a:extLst>
              <a:ext uri="{FF2B5EF4-FFF2-40B4-BE49-F238E27FC236}">
                <a16:creationId xmlns:a16="http://schemas.microsoft.com/office/drawing/2014/main" id="{0F356F38-16B5-4CB8-8535-12ABC65A1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48" y="5822148"/>
            <a:ext cx="17430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B6410-DF35-4FCC-BAD0-9B146169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250"/>
                            </p:stCondLst>
                            <p:childTnLst>
                              <p:par>
                                <p:cTn id="90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750"/>
                            </p:stCondLst>
                            <p:childTnLst>
                              <p:par>
                                <p:cTn id="124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8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u="sng" dirty="0"/>
              <a:t>Sustaining</a:t>
            </a:r>
            <a:r>
              <a:rPr lang="en-US" sz="2800" dirty="0"/>
              <a:t> IS</a:t>
            </a:r>
          </a:p>
          <a:p>
            <a:pPr lvl="1"/>
            <a:r>
              <a:rPr lang="en-US" sz="2000" dirty="0"/>
              <a:t>Support core business processes</a:t>
            </a:r>
          </a:p>
          <a:p>
            <a:pPr lvl="1"/>
            <a:r>
              <a:rPr lang="en-US" sz="2000" dirty="0"/>
              <a:t>Need to </a:t>
            </a:r>
            <a:r>
              <a:rPr lang="en-US" sz="2000" b="1" dirty="0"/>
              <a:t>process data quickly/accurately</a:t>
            </a:r>
          </a:p>
          <a:p>
            <a:pPr lvl="1"/>
            <a:r>
              <a:rPr lang="en-US" sz="2000" dirty="0"/>
              <a:t>University website… Other examples???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sz="2800" b="1" u="sng" dirty="0"/>
              <a:t>Strategic</a:t>
            </a:r>
            <a:r>
              <a:rPr lang="en-US" sz="2800" dirty="0"/>
              <a:t> IS</a:t>
            </a:r>
          </a:p>
          <a:p>
            <a:pPr lvl="1"/>
            <a:r>
              <a:rPr lang="en-US" sz="2000" dirty="0"/>
              <a:t>A source of creative strategy that differentiates market leaders</a:t>
            </a:r>
          </a:p>
          <a:p>
            <a:pPr lvl="1"/>
            <a:r>
              <a:rPr lang="en-US" sz="2000" dirty="0"/>
              <a:t>Should help to </a:t>
            </a:r>
            <a:r>
              <a:rPr lang="en-US" sz="2000" b="1" dirty="0"/>
              <a:t>generate new knowledge </a:t>
            </a:r>
            <a:r>
              <a:rPr lang="en-US" sz="2000" dirty="0"/>
              <a:t>that can be used to…</a:t>
            </a:r>
          </a:p>
          <a:p>
            <a:pPr lvl="2"/>
            <a:r>
              <a:rPr lang="en-US" sz="2000" dirty="0"/>
              <a:t>…make tough judgment calls</a:t>
            </a:r>
          </a:p>
          <a:p>
            <a:pPr lvl="2"/>
            <a:r>
              <a:rPr lang="en-US" sz="2000" dirty="0"/>
              <a:t>…decide whether to enter or exit markets</a:t>
            </a:r>
          </a:p>
          <a:p>
            <a:pPr lvl="2"/>
            <a:r>
              <a:rPr lang="en-US" sz="2000" dirty="0"/>
              <a:t>…decide which product/service lines to enter or exit</a:t>
            </a:r>
          </a:p>
          <a:p>
            <a:pPr lvl="2"/>
            <a:r>
              <a:rPr lang="en-US" sz="2000" dirty="0"/>
              <a:t>…decide which technology/business paradigms to use</a:t>
            </a:r>
          </a:p>
          <a:p>
            <a:pPr lvl="1"/>
            <a:r>
              <a:rPr lang="en-US" sz="2000" dirty="0"/>
              <a:t>Examples of strategic IS????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E8199-306D-4E63-A8C1-54ED7CA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3F88BEA-4A36-4759-AD08-60B48A8F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" y="1615649"/>
            <a:ext cx="1905000" cy="190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A27D9-6818-424D-8D6A-37A67673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4236720" cy="780197"/>
          </a:xfrm>
        </p:spPr>
        <p:txBody>
          <a:bodyPr>
            <a:normAutofit/>
          </a:bodyPr>
          <a:lstStyle/>
          <a:p>
            <a:r>
              <a:rPr lang="en-US" dirty="0"/>
              <a:t>Your Professor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59225-12C1-4824-9152-4263C1B3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FDBD90F-16FE-4DA0-BA82-BD08A6AF0D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21952" r="9024"/>
          <a:stretch/>
        </p:blipFill>
        <p:spPr>
          <a:xfrm>
            <a:off x="0" y="3200400"/>
            <a:ext cx="5720715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0420A-96B1-486F-8040-9E3DC4269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751820"/>
            <a:ext cx="533931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FE75F-4264-4D94-BAA6-4D690AAADDFC}"/>
              </a:ext>
            </a:extLst>
          </p:cNvPr>
          <p:cNvSpPr txBox="1"/>
          <p:nvPr/>
        </p:nvSpPr>
        <p:spPr>
          <a:xfrm>
            <a:off x="6553200" y="228600"/>
            <a:ext cx="423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  <a:hlinkClick r:id="rId5"/>
              </a:rPr>
              <a:t>https://brandtredd.org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C3759-4D80-4CDC-9BD2-6DB7FD526C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714"/>
          <a:stretch/>
        </p:blipFill>
        <p:spPr>
          <a:xfrm>
            <a:off x="10134600" y="4140181"/>
            <a:ext cx="1847864" cy="2514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63CBF7-8B18-40F0-BD63-F906F61BB331}"/>
              </a:ext>
            </a:extLst>
          </p:cNvPr>
          <p:cNvSpPr txBox="1"/>
          <p:nvPr/>
        </p:nvSpPr>
        <p:spPr>
          <a:xfrm>
            <a:off x="10134600" y="3836972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Bollards</a:t>
            </a:r>
          </a:p>
        </p:txBody>
      </p:sp>
      <p:pic>
        <p:nvPicPr>
          <p:cNvPr id="12" name="Picture 11" descr="MatchMaker Education Labs Logo">
            <a:extLst>
              <a:ext uri="{FF2B5EF4-FFF2-40B4-BE49-F238E27FC236}">
                <a16:creationId xmlns:a16="http://schemas.microsoft.com/office/drawing/2014/main" id="{C648C431-5502-41BD-99AE-DB858E12B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232462"/>
            <a:ext cx="3013206" cy="1209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91D81B-9759-42BF-8FC1-987B29961E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816" b="44257"/>
          <a:stretch/>
        </p:blipFill>
        <p:spPr>
          <a:xfrm>
            <a:off x="532363" y="1008797"/>
            <a:ext cx="3030210" cy="787179"/>
          </a:xfrm>
          <a:prstGeom prst="rect">
            <a:avLst/>
          </a:prstGeom>
        </p:spPr>
      </p:pic>
      <p:pic>
        <p:nvPicPr>
          <p:cNvPr id="15" name="Picture 14" descr="A picture containing object, clock, train&#10;&#10;Description automatically generated">
            <a:extLst>
              <a:ext uri="{FF2B5EF4-FFF2-40B4-BE49-F238E27FC236}">
                <a16:creationId xmlns:a16="http://schemas.microsoft.com/office/drawing/2014/main" id="{F9C79EC5-730B-4B85-92E9-316C2D265F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10" y="4734580"/>
            <a:ext cx="4064096" cy="84838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537E1952-899E-4FF0-BE9D-97B6E0BFA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642" y="2130470"/>
            <a:ext cx="1554897" cy="1554897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13CE5-28F0-4D7C-AEE7-589D3C3A5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833441"/>
            <a:ext cx="2797342" cy="91440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60D35B-85D6-41C6-A0A9-83A9C7812A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187213"/>
            <a:ext cx="4610100" cy="825443"/>
          </a:xfrm>
          <a:prstGeom prst="rect">
            <a:avLst/>
          </a:prstGeom>
        </p:spPr>
      </p:pic>
      <p:pic>
        <p:nvPicPr>
          <p:cNvPr id="27" name="Picture 26" descr="A group of people on a rock&#10;&#10;Description automatically generated">
            <a:extLst>
              <a:ext uri="{FF2B5EF4-FFF2-40B4-BE49-F238E27FC236}">
                <a16:creationId xmlns:a16="http://schemas.microsoft.com/office/drawing/2014/main" id="{AB403D3D-0080-4FF4-A58A-D02BEE62F8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90" y="129550"/>
            <a:ext cx="2408464" cy="18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30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What will you learn in this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You will learn the lifecycle of data</a:t>
            </a:r>
          </a:p>
          <a:p>
            <a:pPr lvl="1"/>
            <a:r>
              <a:rPr lang="en-US" sz="2600" dirty="0"/>
              <a:t>data </a:t>
            </a:r>
            <a:r>
              <a:rPr lang="en-US" sz="2600" dirty="0">
                <a:sym typeface="Wingdings" panose="05000000000000000000" pitchFamily="2" charset="2"/>
              </a:rPr>
              <a:t> information  knowledge  business intelligence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You will learn: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/>
              <a:t>The core </a:t>
            </a:r>
            <a:r>
              <a:rPr lang="en-US" sz="2800" u="sng" dirty="0"/>
              <a:t>technologies</a:t>
            </a:r>
            <a:r>
              <a:rPr lang="en-US" sz="2800" dirty="0"/>
              <a:t> that make this progression possible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/>
              <a:t>The conceptual </a:t>
            </a:r>
            <a:r>
              <a:rPr lang="en-US" sz="2800" u="sng" dirty="0"/>
              <a:t>principles</a:t>
            </a:r>
            <a:r>
              <a:rPr lang="en-US" sz="2800" dirty="0"/>
              <a:t> that apply regardless of the technologies used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/>
              <a:t>Some (lots of) </a:t>
            </a:r>
            <a:r>
              <a:rPr lang="en-US" sz="2800" u="sng" dirty="0"/>
              <a:t>skills</a:t>
            </a:r>
            <a:r>
              <a:rPr lang="en-US" sz="2800" dirty="0"/>
              <a:t> to help you extract data, structure information, create knowledge and produce business intelligence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905000" y="2438400"/>
            <a:ext cx="1905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Sustaining IS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724400" y="2438400"/>
            <a:ext cx="3505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Strategic 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BB8EC-EDE4-4BA9-A2AE-82BEDA44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972800" cy="838200"/>
          </a:xfrm>
        </p:spPr>
        <p:txBody>
          <a:bodyPr/>
          <a:lstStyle/>
          <a:p>
            <a:pPr algn="ctr"/>
            <a:r>
              <a:rPr lang="en-US" dirty="0"/>
              <a:t>Types of IS</a:t>
            </a:r>
          </a:p>
        </p:txBody>
      </p:sp>
      <p:pic>
        <p:nvPicPr>
          <p:cNvPr id="5" name="Picture 4" descr="http://upload.wikimedia.org/wikipedia/commons/d/dd/Four-Level-Pyramid-model.png"/>
          <p:cNvPicPr/>
          <p:nvPr/>
        </p:nvPicPr>
        <p:blipFill rotWithShape="1">
          <a:blip r:embed="rId2" r:link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t="3470" r="3087" b="3598"/>
          <a:stretch>
            <a:fillRect/>
          </a:stretch>
        </p:blipFill>
        <p:spPr bwMode="auto">
          <a:xfrm>
            <a:off x="1371599" y="533400"/>
            <a:ext cx="8229601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168116" y="2743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Strategic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8116" y="5514648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Sustaining</a:t>
            </a:r>
          </a:p>
        </p:txBody>
      </p:sp>
      <p:sp>
        <p:nvSpPr>
          <p:cNvPr id="7" name="Right Brace 6"/>
          <p:cNvSpPr/>
          <p:nvPr/>
        </p:nvSpPr>
        <p:spPr>
          <a:xfrm>
            <a:off x="9500393" y="762000"/>
            <a:ext cx="590313" cy="4411563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9500393" y="5173563"/>
            <a:ext cx="590313" cy="1151037"/>
          </a:xfrm>
          <a:prstGeom prst="righ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1196C-23A8-4C6E-A96B-97920090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85750"/>
            <a:ext cx="4114800" cy="3600450"/>
          </a:xfrm>
        </p:spPr>
        <p:txBody>
          <a:bodyPr/>
          <a:lstStyle/>
          <a:p>
            <a:r>
              <a:rPr lang="en-US" dirty="0"/>
              <a:t>Information systems are everywhere</a:t>
            </a:r>
          </a:p>
        </p:txBody>
      </p:sp>
      <p:pic>
        <p:nvPicPr>
          <p:cNvPr id="5" name="Picture 4" descr="http://3.bp.blogspot.com/-SCtcv_ixO1U/T2wyE4hfM5I/AAAAAAAAAJI/RKF0r9aPC-w/s1600/pyramidsystems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4638745" y="0"/>
            <a:ext cx="6753156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9FB56-57AA-42E9-A3B4-76B167D0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93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811000" cy="820738"/>
          </a:xfrm>
        </p:spPr>
        <p:txBody>
          <a:bodyPr/>
          <a:lstStyle/>
          <a:p>
            <a:r>
              <a:rPr lang="en-US" dirty="0"/>
              <a:t>Enterprise Resource Planning (ERP)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67961"/>
              </p:ext>
            </p:extLst>
          </p:nvPr>
        </p:nvGraphicFramePr>
        <p:xfrm>
          <a:off x="806793" y="838200"/>
          <a:ext cx="10502214" cy="55024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49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332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Tier 1 venders (high complexity, high cost, used in many industries, international, global multi capabilities)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Tier 2 venders (medium complexity, medium cost, vertical industry focused, international)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Tier 3 venders (limited functionality, lowest cost, vertical industry focused, used by small companies)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Oracle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abas-USA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Aptean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SAP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Cincom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Acumatica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Fujitsu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Exact Americas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IBS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Expandable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IFS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Global Shop Solutions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Infor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HarrisData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IQMS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OmegaCube Technologies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Microsoft Dynamics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Smarter Manager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NetSuite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Solarsoft Business Systems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Plex</a:t>
                      </a:r>
                      <a:r>
                        <a:rPr lang="en-US" sz="1800" dirty="0">
                          <a:effectLst/>
                        </a:rPr>
                        <a:t> Systems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Syspro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proALPHA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Visibility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Pronto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xTuple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QAD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Ramco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Sage Software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6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Technology Group International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 Light" panose="020F03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5860C-DFA3-443A-AB73-AE5831DD4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9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Management (SCM)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4950941" cy="4221164"/>
          </a:xfrm>
        </p:spPr>
        <p:txBody>
          <a:bodyPr/>
          <a:lstStyle/>
          <a:p>
            <a:r>
              <a:rPr lang="en-US" dirty="0"/>
              <a:t>Prevents the bull-whip effect</a:t>
            </a:r>
          </a:p>
          <a:p>
            <a:pPr lvl="1"/>
            <a:r>
              <a:rPr lang="en-US" sz="2000" dirty="0"/>
              <a:t>Over estimating consumer demand, resulting in inflated production</a:t>
            </a:r>
          </a:p>
          <a:p>
            <a:r>
              <a:rPr lang="en-US" dirty="0"/>
              <a:t>Sustaining (TPS) for SCM?</a:t>
            </a:r>
          </a:p>
          <a:p>
            <a:r>
              <a:rPr lang="en-US" dirty="0"/>
              <a:t>Strategic (MIS/DSS/EIS)?</a:t>
            </a:r>
          </a:p>
          <a:p>
            <a:r>
              <a:rPr lang="en-US" dirty="0"/>
              <a:t>Where are the:</a:t>
            </a:r>
          </a:p>
          <a:p>
            <a:pPr lvl="1"/>
            <a:r>
              <a:rPr lang="en-US" sz="2000" dirty="0"/>
              <a:t>People</a:t>
            </a:r>
          </a:p>
          <a:p>
            <a:pPr lvl="1"/>
            <a:r>
              <a:rPr lang="en-US" sz="2000" dirty="0"/>
              <a:t>Organizations</a:t>
            </a:r>
          </a:p>
          <a:p>
            <a:pPr lvl="1"/>
            <a:r>
              <a:rPr lang="en-US" sz="2000" dirty="0"/>
              <a:t>Technology</a:t>
            </a:r>
          </a:p>
          <a:p>
            <a:endParaRPr lang="en-US" dirty="0"/>
          </a:p>
        </p:txBody>
      </p:sp>
      <p:pic>
        <p:nvPicPr>
          <p:cNvPr id="6" name="Picture 5" descr="http://organizations.weber.edu/sascm/supply_chain.b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60" y="1957316"/>
            <a:ext cx="6972421" cy="4168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47DF4-355A-42C9-901F-D8DCCE9E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20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Accounting </a:t>
            </a:r>
            <a:br>
              <a:rPr lang="en-US" dirty="0"/>
            </a:br>
            <a:r>
              <a:rPr lang="en-US" dirty="0"/>
              <a:t>Information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pic>
        <p:nvPicPr>
          <p:cNvPr id="5" name="Picture 4" descr="http://burqan-ac.com/images/accounting%2520system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"/>
            <a:ext cx="7708614" cy="59206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04800" y="2057400"/>
            <a:ext cx="4191000" cy="28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Sustaining (TPS) for AIS?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Strategic (MIS/DSS/EIS)?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Where are the: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People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Organizations</a:t>
            </a:r>
          </a:p>
          <a:p>
            <a:pPr marL="742950" lvl="1" indent="-285750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000" dirty="0">
                <a:solidFill>
                  <a:prstClr val="black"/>
                </a:solidFill>
                <a:latin typeface="Century Gothic"/>
                <a:ea typeface="ＭＳ Ｐゴシック" charset="0"/>
              </a:rPr>
              <a:t>Technology</a:t>
            </a:r>
          </a:p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endParaRPr lang="en-US" sz="2400" dirty="0">
              <a:solidFill>
                <a:prstClr val="black"/>
              </a:solidFill>
              <a:latin typeface="Century Gothic"/>
              <a:ea typeface="ＭＳ Ｐゴシック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B2680-FBE1-4A1D-883C-742AA6F6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34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603"/>
            <a:ext cx="11155680" cy="1008797"/>
          </a:xfrm>
        </p:spPr>
        <p:txBody>
          <a:bodyPr>
            <a:normAutofit/>
          </a:bodyPr>
          <a:lstStyle/>
          <a:p>
            <a:r>
              <a:rPr lang="en-US" dirty="0"/>
              <a:t>Customer Relationship Management (CRM)</a:t>
            </a:r>
          </a:p>
        </p:txBody>
      </p:sp>
      <p:pic>
        <p:nvPicPr>
          <p:cNvPr id="5" name="Picture 4" descr="http://devnet.kentico.com/getattachment/5539a183-1219-49b5-bc4d-0711330f9d67/7-SalesForce-lead-detail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7295"/>
            <a:ext cx="8905103" cy="500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searchengineland.com/figz/wp-content/seloads/2013/12/bizible-salesforce-dashboard-adwords-roi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9"/>
          <a:stretch/>
        </p:blipFill>
        <p:spPr bwMode="auto">
          <a:xfrm>
            <a:off x="3298734" y="1847295"/>
            <a:ext cx="8905103" cy="5025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76200" y="1507093"/>
            <a:ext cx="19287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Sustaining (TPS)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71850" y="1473478"/>
            <a:ext cx="26965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Strategic (MIS, DSS, EIS)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3600" y="139683"/>
            <a:ext cx="2438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Where are the</a:t>
            </a:r>
            <a:r>
              <a:rPr lang="en-US" dirty="0"/>
              <a:t>:</a:t>
            </a:r>
          </a:p>
          <a:p>
            <a:pPr lvl="1" algn="r"/>
            <a:r>
              <a:rPr lang="en-US" sz="2000" dirty="0"/>
              <a:t>People</a:t>
            </a:r>
          </a:p>
          <a:p>
            <a:pPr lvl="1" algn="r"/>
            <a:r>
              <a:rPr lang="en-US" sz="2000" dirty="0"/>
              <a:t>Organizations</a:t>
            </a:r>
          </a:p>
          <a:p>
            <a:pPr lvl="1" algn="r"/>
            <a:r>
              <a:rPr lang="en-US" sz="2000" dirty="0"/>
              <a:t>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CD8CE-4325-4230-A552-20C98EAE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" y="348465"/>
            <a:ext cx="12070080" cy="903271"/>
          </a:xfrm>
        </p:spPr>
        <p:txBody>
          <a:bodyPr/>
          <a:lstStyle/>
          <a:p>
            <a:pPr algn="ctr"/>
            <a:r>
              <a:rPr lang="en-US" dirty="0"/>
              <a:t>IS </a:t>
            </a:r>
            <a:r>
              <a:rPr lang="en-US" dirty="0" err="1"/>
              <a:t>is</a:t>
            </a:r>
            <a:r>
              <a:rPr lang="en-US" dirty="0"/>
              <a:t> all about </a:t>
            </a:r>
            <a:r>
              <a:rPr lang="en-US" u="sng" dirty="0"/>
              <a:t>unstructured</a:t>
            </a:r>
            <a:r>
              <a:rPr lang="en-US" dirty="0"/>
              <a:t>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In small groups (3-5 per group), design a mutually beneficial (to customers and providers) solution to the following customer problem:</a:t>
            </a:r>
          </a:p>
          <a:p>
            <a:endParaRPr lang="en-US" dirty="0"/>
          </a:p>
          <a:p>
            <a:pPr marL="0" lvl="1" indent="0" algn="ctr">
              <a:buNone/>
            </a:pPr>
            <a:r>
              <a:rPr lang="en-US" sz="4800" b="1" dirty="0"/>
              <a:t>“I often struggle to locate items on my list when I go to the store.” </a:t>
            </a:r>
          </a:p>
          <a:p>
            <a:pPr marL="685800" lvl="1" indent="-685800"/>
            <a:endParaRPr lang="en-US" dirty="0"/>
          </a:p>
          <a:p>
            <a:pPr marL="685800" lvl="1" indent="-685800"/>
            <a:r>
              <a:rPr lang="en-US" sz="2600" b="1" u="sng" dirty="0"/>
              <a:t>Remember</a:t>
            </a:r>
            <a:r>
              <a:rPr lang="en-US" sz="2600" dirty="0"/>
              <a:t>:</a:t>
            </a:r>
          </a:p>
          <a:p>
            <a:pPr marL="1085850" lvl="2" indent="-685800"/>
            <a:r>
              <a:rPr lang="en-US" sz="2600" dirty="0"/>
              <a:t>People</a:t>
            </a:r>
          </a:p>
          <a:p>
            <a:pPr marL="1085850" lvl="2" indent="-685800"/>
            <a:r>
              <a:rPr lang="en-US" sz="2600" dirty="0"/>
              <a:t>Organizations</a:t>
            </a:r>
          </a:p>
          <a:p>
            <a:pPr marL="1085850" lvl="2" indent="-685800"/>
            <a:r>
              <a:rPr lang="en-US" sz="2600" dirty="0"/>
              <a:t>Technology</a:t>
            </a:r>
          </a:p>
        </p:txBody>
      </p:sp>
      <p:pic>
        <p:nvPicPr>
          <p:cNvPr id="4098" name="Picture 2" descr="http://www.filadelfiaturism.ro/images/site/running_cloc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0"/>
            <a:ext cx="1143000" cy="77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9341F-18B7-45CA-8A87-81357F5B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5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awesomeness of 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32720" cy="4478866"/>
          </a:xfrm>
        </p:spPr>
        <p:txBody>
          <a:bodyPr>
            <a:noAutofit/>
          </a:bodyPr>
          <a:lstStyle/>
          <a:p>
            <a:r>
              <a:rPr lang="en-US" sz="3200" dirty="0"/>
              <a:t>What’s different?</a:t>
            </a:r>
          </a:p>
          <a:p>
            <a:pPr lvl="1"/>
            <a:r>
              <a:rPr lang="en-US" sz="2000" dirty="0"/>
              <a:t>Unstructured Problems</a:t>
            </a:r>
          </a:p>
          <a:p>
            <a:pPr lvl="1"/>
            <a:r>
              <a:rPr lang="en-US" sz="2000" dirty="0"/>
              <a:t>Often no existing solutions – Multiple solutions possible</a:t>
            </a:r>
          </a:p>
          <a:p>
            <a:pPr lvl="1"/>
            <a:r>
              <a:rPr lang="en-US" sz="2000" dirty="0"/>
              <a:t>Use or create tools to creatively solve problems</a:t>
            </a:r>
          </a:p>
          <a:p>
            <a:r>
              <a:rPr lang="en-US" sz="3200" dirty="0"/>
              <a:t>How should this affect you?</a:t>
            </a:r>
          </a:p>
          <a:p>
            <a:pPr lvl="1"/>
            <a:r>
              <a:rPr lang="en-US" sz="2000" dirty="0"/>
              <a:t>Focus on tools rather than “</a:t>
            </a:r>
            <a:r>
              <a:rPr lang="en-US" sz="2000" dirty="0" err="1"/>
              <a:t>memorizable</a:t>
            </a:r>
            <a:r>
              <a:rPr lang="en-US" sz="2000" dirty="0"/>
              <a:t>” solutions</a:t>
            </a:r>
          </a:p>
          <a:p>
            <a:pPr lvl="1"/>
            <a:r>
              <a:rPr lang="en-US" sz="2000" dirty="0"/>
              <a:t>Most of the course is based on </a:t>
            </a:r>
            <a:r>
              <a:rPr lang="en-US" sz="2000" b="1" dirty="0"/>
              <a:t>tools </a:t>
            </a:r>
            <a:r>
              <a:rPr lang="en-US" sz="2000" dirty="0"/>
              <a:t>and </a:t>
            </a:r>
            <a:r>
              <a:rPr lang="en-US" sz="2000" b="1" dirty="0"/>
              <a:t>skills </a:t>
            </a:r>
            <a:r>
              <a:rPr lang="en-US" sz="2000" dirty="0"/>
              <a:t>rather than memorizing formulas and book readings</a:t>
            </a:r>
          </a:p>
          <a:p>
            <a:pPr lvl="1"/>
            <a:r>
              <a:rPr lang="en-US" sz="2000" dirty="0"/>
              <a:t>Prepare for exams by practicing rather than memorizing practice-problems</a:t>
            </a:r>
          </a:p>
          <a:p>
            <a:pPr lvl="1"/>
            <a:r>
              <a:rPr lang="en-US" sz="2000" dirty="0"/>
              <a:t>***Some concepts and key terms will still need to be memorized in order to establish intelligent/educated conversing skills in the workplace (and in interviews)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40EAC-6C06-472C-8F84-52514888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54200" y="294765"/>
            <a:ext cx="8432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ea typeface="ＭＳ Ｐゴシック" pitchFamily="34" charset="-128"/>
              </a:rPr>
              <a:t>Career Opportunities in IS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0375" y="1600200"/>
            <a:ext cx="10436225" cy="4918075"/>
          </a:xfrm>
        </p:spPr>
        <p:txBody>
          <a:bodyPr numCol="2">
            <a:normAutofit fontScale="92500" lnSpcReduction="10000"/>
          </a:bodyPr>
          <a:lstStyle/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Web developer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Consultant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Systems designer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Project manager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CTO, CIO, CSO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App designer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Mobile developer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Database architect</a:t>
            </a:r>
          </a:p>
          <a:p>
            <a:pPr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…so many more…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Apple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Google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Facebook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Adobe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Microsoft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ExxonMobil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KPMG, EY, PWC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Pepsi Co.</a:t>
            </a:r>
          </a:p>
          <a:p>
            <a:pPr algn="r" eaLnBrk="1" hangingPunct="1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pitchFamily="34" charset="-128"/>
              </a:rPr>
              <a:t>…so many more…</a:t>
            </a:r>
          </a:p>
        </p:txBody>
      </p:sp>
      <p:sp>
        <p:nvSpPr>
          <p:cNvPr id="14341" name="Slide Number Placeholder 5"/>
          <p:cNvSpPr txBox="1">
            <a:spLocks noGrp="1"/>
          </p:cNvSpPr>
          <p:nvPr/>
        </p:nvSpPr>
        <p:spPr bwMode="auto">
          <a:xfrm>
            <a:off x="8915400" y="6400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066801"/>
            <a:ext cx="3167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Be one of these: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8551" y="1066800"/>
            <a:ext cx="3054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At one of these: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2200" y="-60964"/>
            <a:ext cx="1739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Awesome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V  </a:t>
            </a:r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8506432" y="20782"/>
            <a:ext cx="366478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dirty="0"/>
              <a:t>http://isjobindex.com/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7C7C5-A96D-4DAF-ADD5-4B891EEEC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5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78B-7BFE-4AF1-BC6D-9859ACF9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024FDA-9CDC-42DA-B244-DE8F7301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Bryce Cindrich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Dallin Fairbanks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Email: </a:t>
            </a:r>
            <a:r>
              <a:rPr lang="en-US" sz="3200" dirty="0">
                <a:hlinkClick r:id="rId2"/>
              </a:rPr>
              <a:t>gaskin201TA@gmail.com</a:t>
            </a:r>
            <a:r>
              <a:rPr lang="en-US" sz="3200" dirty="0"/>
              <a:t> and put the TA’s name in the subject line. (Bryce or Dallin)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Learning Suite – Content – TA Help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TA Lab – 290 TNRB (Next Door)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Work with them – you are 1 of 80 in this class and 1,138 across all sections.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7B837-96F7-4274-A2BB-62AFA1F7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11D098-B485-4E41-B2B3-DD216B82837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26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90583"/>
            <a:ext cx="10058400" cy="779462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ea typeface="ＭＳ Ｐゴシック" pitchFamily="34" charset="-128"/>
              </a:rPr>
              <a:t>Base Salary and Placement Info </a:t>
            </a:r>
            <a:r>
              <a:rPr lang="en-US" u="sng" dirty="0">
                <a:ea typeface="ＭＳ Ｐゴシック" pitchFamily="34" charset="-128"/>
              </a:rPr>
              <a:t>2019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79273" y="838200"/>
            <a:ext cx="11709654" cy="5791200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b="1" dirty="0">
                <a:ea typeface="ＭＳ Ｐゴシック" pitchFamily="34" charset="-128"/>
              </a:rPr>
              <a:t>BS</a:t>
            </a:r>
            <a:r>
              <a:rPr lang="en-US" sz="2800" dirty="0">
                <a:ea typeface="ＭＳ Ｐゴシック" pitchFamily="34" charset="-128"/>
              </a:rPr>
              <a:t> in IS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Avg </a:t>
            </a:r>
            <a:r>
              <a:rPr lang="en-US" sz="2800" u="sng" dirty="0">
                <a:ea typeface="ＭＳ Ｐゴシック" pitchFamily="34" charset="-128"/>
              </a:rPr>
              <a:t>Base</a:t>
            </a:r>
            <a:r>
              <a:rPr lang="en-US" sz="2800" dirty="0">
                <a:ea typeface="ＭＳ Ｐゴシック" pitchFamily="34" charset="-128"/>
              </a:rPr>
              <a:t> Salary							$63,504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Placement								100%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b="1" dirty="0">
                <a:ea typeface="ＭＳ Ｐゴシック" pitchFamily="34" charset="-128"/>
              </a:rPr>
              <a:t>MISM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Avg </a:t>
            </a:r>
            <a:r>
              <a:rPr lang="en-US" sz="2800" u="sng" dirty="0">
                <a:ea typeface="ＭＳ Ｐゴシック" pitchFamily="34" charset="-128"/>
              </a:rPr>
              <a:t>Base</a:t>
            </a:r>
            <a:r>
              <a:rPr lang="en-US" sz="2800" dirty="0">
                <a:ea typeface="ＭＳ Ｐゴシック" pitchFamily="34" charset="-128"/>
              </a:rPr>
              <a:t> Salary							$80,868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Placement								100% 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b="1" dirty="0">
                <a:ea typeface="ＭＳ Ｐゴシック" pitchFamily="34" charset="-128"/>
              </a:rPr>
              <a:t>PhD</a:t>
            </a:r>
            <a:r>
              <a:rPr lang="en-US" sz="2800" dirty="0">
                <a:ea typeface="ＭＳ Ｐゴシック" pitchFamily="34" charset="-128"/>
              </a:rPr>
              <a:t> in IS (not offered at BYU)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Avg Base Salary							$150,000+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Placement in top PhD programs				100%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dirty="0">
              <a:ea typeface="ＭＳ Ｐゴシック" pitchFamily="34" charset="-128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See Reid Grawe, </a:t>
            </a:r>
            <a:r>
              <a:rPr lang="en-US" sz="2400" dirty="0">
                <a:ea typeface="ＭＳ Ｐゴシック" pitchFamily="34" charset="-128"/>
                <a:hlinkClick r:id="rId3"/>
              </a:rPr>
              <a:t>grawe@byu.edu</a:t>
            </a:r>
            <a:r>
              <a:rPr lang="en-US" sz="2400" dirty="0">
                <a:ea typeface="ＭＳ Ｐゴシック" pitchFamily="34" charset="-128"/>
              </a:rPr>
              <a:t>, IS career placement coordinator, 436 TNRB, 801-422-1823, for further information about these statistics and the actual companies who hire.</a:t>
            </a: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ea typeface="ＭＳ Ｐゴシック" pitchFamily="34" charset="-128"/>
              </a:rPr>
              <a:t>See Stan Wilson </a:t>
            </a:r>
            <a:r>
              <a:rPr lang="en-US" sz="2400" dirty="0">
                <a:ea typeface="ＭＳ Ｐゴシック" pitchFamily="34" charset="-128"/>
                <a:hlinkClick r:id="rId4"/>
              </a:rPr>
              <a:t>stanley_wilson@byu.edu</a:t>
            </a:r>
            <a:r>
              <a:rPr lang="en-US" sz="2400" dirty="0">
                <a:ea typeface="ＭＳ Ｐゴシック" pitchFamily="34" charset="-128"/>
              </a:rPr>
              <a:t>, Marriott School Undergraduate Advisor, 460 TNRB, for further information about the IS degree program, requirements, etc.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400" dirty="0">
                <a:ea typeface="ＭＳ Ｐゴシック" pitchFamily="34" charset="-128"/>
              </a:rPr>
              <a:t>See James Gaskin </a:t>
            </a:r>
            <a:r>
              <a:rPr lang="en-US" sz="2400" dirty="0">
                <a:ea typeface="ＭＳ Ｐゴシック" pitchFamily="34" charset="-128"/>
                <a:hlinkClick r:id="rId5"/>
              </a:rPr>
              <a:t>james.gaskin@byu.edu</a:t>
            </a:r>
            <a:r>
              <a:rPr lang="en-US" sz="2400" dirty="0">
                <a:ea typeface="ＭＳ Ｐゴシック" pitchFamily="34" charset="-128"/>
              </a:rPr>
              <a:t> about the pre-</a:t>
            </a:r>
            <a:r>
              <a:rPr lang="en-US" sz="2400" dirty="0" err="1">
                <a:ea typeface="ＭＳ Ｐゴシック" pitchFamily="34" charset="-128"/>
              </a:rPr>
              <a:t>phd</a:t>
            </a:r>
            <a:r>
              <a:rPr lang="en-US" sz="2400" dirty="0">
                <a:ea typeface="ＭＳ Ｐゴシック" pitchFamily="34" charset="-128"/>
              </a:rPr>
              <a:t> program.</a:t>
            </a:r>
          </a:p>
        </p:txBody>
      </p:sp>
      <p:sp>
        <p:nvSpPr>
          <p:cNvPr id="14341" name="Slide Number Placeholder 5"/>
          <p:cNvSpPr txBox="1">
            <a:spLocks noGrp="1"/>
          </p:cNvSpPr>
          <p:nvPr/>
        </p:nvSpPr>
        <p:spPr bwMode="auto">
          <a:xfrm>
            <a:off x="8915400" y="6400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endParaRPr lang="en-US"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7CBC9-0458-45C9-A2AF-6D06F768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91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4EDA746-B2F5-4148-9621-4A9898051BB5}"/>
              </a:ext>
            </a:extLst>
          </p:cNvPr>
          <p:cNvGraphicFramePr>
            <a:graphicFrameLocks/>
          </p:cNvGraphicFramePr>
          <p:nvPr/>
        </p:nvGraphicFramePr>
        <p:xfrm>
          <a:off x="0" y="228600"/>
          <a:ext cx="12115800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: Rounded Corners 3"/>
          <p:cNvSpPr/>
          <p:nvPr/>
        </p:nvSpPr>
        <p:spPr>
          <a:xfrm>
            <a:off x="180828" y="1110748"/>
            <a:ext cx="1085371" cy="5137652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10574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30DD8-9668-4FE4-ACB5-90C834EE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21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F77A83C-9F74-48FE-BBDA-4E82AEC011F0}"/>
              </a:ext>
            </a:extLst>
          </p:cNvPr>
          <p:cNvGraphicFramePr>
            <a:graphicFrameLocks/>
          </p:cNvGraphicFramePr>
          <p:nvPr/>
        </p:nvGraphicFramePr>
        <p:xfrm>
          <a:off x="2209800" y="457200"/>
          <a:ext cx="7162799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: Rounded Corners 5"/>
          <p:cNvSpPr/>
          <p:nvPr/>
        </p:nvSpPr>
        <p:spPr>
          <a:xfrm>
            <a:off x="5239229" y="2675506"/>
            <a:ext cx="1085371" cy="2734694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/>
          <p:cNvSpPr/>
          <p:nvPr/>
        </p:nvSpPr>
        <p:spPr>
          <a:xfrm rot="12605113">
            <a:off x="2769165" y="5373067"/>
            <a:ext cx="380263" cy="509807"/>
          </a:xfrm>
          <a:prstGeom prst="downArrow">
            <a:avLst/>
          </a:prstGeom>
          <a:solidFill>
            <a:srgbClr val="6076B4">
              <a:alpha val="40000"/>
            </a:srgbClr>
          </a:solidFill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17488" y="5773433"/>
            <a:ext cx="3964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Requires minimum of five years work experience after bachelors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110574" cy="533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34600" y="0"/>
            <a:ext cx="2057400" cy="2736821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MISM and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MAcc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require only 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year beyond bachelors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42353-57ED-40EC-9F41-8E1ED86C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42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Want to apply to IS?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3600" dirty="0">
                <a:ea typeface="ＭＳ Ｐゴシック" pitchFamily="34" charset="-128"/>
              </a:rPr>
              <a:t>IS Majors need IS 110, IS 201 &amp; IS 303 or CS 142 by June 30</a:t>
            </a:r>
            <a:r>
              <a:rPr lang="en-US" sz="3600" baseline="30000" dirty="0">
                <a:ea typeface="ＭＳ Ｐゴシック" pitchFamily="34" charset="-128"/>
              </a:rPr>
              <a:t>th</a:t>
            </a:r>
            <a:r>
              <a:rPr lang="en-US" sz="3600" dirty="0">
                <a:ea typeface="ＭＳ Ｐゴシック" pitchFamily="34" charset="-128"/>
              </a:rPr>
              <a:t> of the applying year.</a:t>
            </a:r>
          </a:p>
          <a:p>
            <a:pPr marL="0" indent="0" algn="ctr" eaLnBrk="1" hangingPunct="1">
              <a:buNone/>
            </a:pPr>
            <a:r>
              <a:rPr lang="en-US" sz="3600" b="1" dirty="0">
                <a:ea typeface="ＭＳ Ｐゴシック" pitchFamily="34" charset="-128"/>
              </a:rPr>
              <a:t>***</a:t>
            </a:r>
            <a:r>
              <a:rPr lang="en-US" sz="3600" b="1" u="sng" dirty="0">
                <a:ea typeface="ＭＳ Ｐゴシック" pitchFamily="34" charset="-128"/>
              </a:rPr>
              <a:t>Also, don’t make a bad impression</a:t>
            </a:r>
            <a:r>
              <a:rPr lang="en-US" sz="3600" b="1" dirty="0">
                <a:ea typeface="ＭＳ Ｐゴシック" pitchFamily="34" charset="-128"/>
              </a:rPr>
              <a:t>***</a:t>
            </a:r>
          </a:p>
          <a:p>
            <a:pPr marL="0" indent="0" eaLnBrk="1" hangingPunct="1">
              <a:buNone/>
            </a:pPr>
            <a:r>
              <a:rPr lang="en-US" sz="3600" dirty="0">
                <a:ea typeface="ＭＳ Ｐゴシック" pitchFamily="34" charset="-128"/>
              </a:rPr>
              <a:t>(</a:t>
            </a:r>
            <a:r>
              <a:rPr lang="en-US" sz="3600" b="1" dirty="0">
                <a:ea typeface="ＭＳ Ｐゴシック" pitchFamily="34" charset="-128"/>
              </a:rPr>
              <a:t>IS303</a:t>
            </a:r>
            <a:r>
              <a:rPr lang="en-US" sz="3600" dirty="0">
                <a:ea typeface="ＭＳ Ｐゴシック" pitchFamily="34" charset="-128"/>
              </a:rPr>
              <a:t> and </a:t>
            </a:r>
            <a:r>
              <a:rPr lang="en-US" sz="3600" b="1" dirty="0">
                <a:ea typeface="ＭＳ Ｐゴシック" pitchFamily="34" charset="-128"/>
              </a:rPr>
              <a:t>CS142</a:t>
            </a:r>
            <a:r>
              <a:rPr lang="en-US" sz="3600" dirty="0">
                <a:ea typeface="ＭＳ Ｐゴシック" pitchFamily="34" charset="-128"/>
              </a:rPr>
              <a:t>: Intro to Programming) </a:t>
            </a:r>
            <a:r>
              <a:rPr lang="en-US" sz="3600" b="1" i="1" dirty="0">
                <a:ea typeface="ＭＳ Ｐゴシック" pitchFamily="34" charset="-128"/>
              </a:rPr>
              <a:t>B or better</a:t>
            </a:r>
          </a:p>
          <a:p>
            <a:pPr marL="0" indent="0">
              <a:buNone/>
            </a:pPr>
            <a:r>
              <a:rPr lang="en-US" sz="3600" dirty="0">
                <a:ea typeface="ＭＳ Ｐゴシック" pitchFamily="34" charset="-128"/>
              </a:rPr>
              <a:t>(</a:t>
            </a:r>
            <a:r>
              <a:rPr lang="en-US" sz="3600" b="1" dirty="0">
                <a:ea typeface="ＭＳ Ｐゴシック" pitchFamily="34" charset="-128"/>
              </a:rPr>
              <a:t>IS201</a:t>
            </a:r>
            <a:r>
              <a:rPr lang="en-US" sz="3600" dirty="0">
                <a:ea typeface="ＭＳ Ｐゴシック" pitchFamily="34" charset="-128"/>
              </a:rPr>
              <a:t> intro to IS)</a:t>
            </a:r>
            <a:r>
              <a:rPr lang="en-US" sz="3600" b="1" i="1" dirty="0">
                <a:ea typeface="ＭＳ Ｐゴシック" pitchFamily="34" charset="-128"/>
              </a:rPr>
              <a:t> B or better</a:t>
            </a:r>
            <a:endParaRPr lang="en-US" sz="3600" dirty="0">
              <a:ea typeface="ＭＳ Ｐゴシック" pitchFamily="34" charset="-128"/>
            </a:endParaRPr>
          </a:p>
          <a:p>
            <a:pPr marL="0" indent="0" eaLnBrk="1" hangingPunct="1">
              <a:buNone/>
            </a:pPr>
            <a:r>
              <a:rPr lang="en-US" sz="3600" dirty="0">
                <a:ea typeface="ＭＳ Ｐゴシック" pitchFamily="34" charset="-128"/>
              </a:rPr>
              <a:t>(</a:t>
            </a:r>
            <a:r>
              <a:rPr lang="en-US" sz="3600" b="1" dirty="0">
                <a:ea typeface="ＭＳ Ｐゴシック" pitchFamily="34" charset="-128"/>
              </a:rPr>
              <a:t>IS110</a:t>
            </a:r>
            <a:r>
              <a:rPr lang="en-US" sz="3600" dirty="0">
                <a:ea typeface="ＭＳ Ｐゴシック" pitchFamily="34" charset="-128"/>
              </a:rPr>
              <a:t> Spreadsheets and computing)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B7C9-5938-468F-B8C4-A2592BBF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56397"/>
          </a:xfrm>
        </p:spPr>
        <p:txBody>
          <a:bodyPr/>
          <a:lstStyle/>
          <a:p>
            <a:pPr algn="ctr"/>
            <a:r>
              <a:rPr lang="en-US" dirty="0"/>
              <a:t>Resume by end of Semester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589574"/>
              </p:ext>
            </p:extLst>
          </p:nvPr>
        </p:nvGraphicFramePr>
        <p:xfrm>
          <a:off x="1185950" y="1143000"/>
          <a:ext cx="9988699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0797">
                  <a:extLst>
                    <a:ext uri="{9D8B030D-6E8A-4147-A177-3AD203B41FA5}">
                      <a16:colId xmlns:a16="http://schemas.microsoft.com/office/drawing/2014/main" val="3077690051"/>
                    </a:ext>
                  </a:extLst>
                </a:gridCol>
                <a:gridCol w="4977902">
                  <a:extLst>
                    <a:ext uri="{9D8B030D-6E8A-4147-A177-3AD203B41FA5}">
                      <a16:colId xmlns:a16="http://schemas.microsoft.com/office/drawing/2014/main" val="1103374687"/>
                    </a:ext>
                  </a:extLst>
                </a:gridCol>
              </a:tblGrid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Topic or Skill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Level of Mastery (1=novice; 5=Expert)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2846737938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ERPs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1477667273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Data Security and Privacy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2751782304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Database Modeling and Design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415901291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SQL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2545847128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Pivot Tables &amp; Pivot Charts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3770188735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Solver (optimization with Excel)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328062736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Statistics in Excel, </a:t>
                      </a:r>
                      <a:r>
                        <a:rPr lang="en-US" sz="2000"/>
                        <a:t>including prediction</a:t>
                      </a:r>
                      <a:endParaRPr lang="en-US" sz="2000" dirty="0"/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1664340237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Tableau (data analytics and visualization)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2939922342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Web Development (HTML CSS)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527424233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IT/IS Project Management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1689745377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Flowcharting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17926486"/>
                  </a:ext>
                </a:extLst>
              </a:tr>
              <a:tr h="386862">
                <a:tc>
                  <a:txBody>
                    <a:bodyPr/>
                    <a:lstStyle/>
                    <a:p>
                      <a:r>
                        <a:rPr lang="en-US" sz="2000" dirty="0"/>
                        <a:t>Excel Automation (VBA)</a:t>
                      </a:r>
                    </a:p>
                  </a:txBody>
                  <a:tcPr marL="135216" marR="1352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L="135216" marR="135216"/>
                </a:tc>
                <a:extLst>
                  <a:ext uri="{0D108BD9-81ED-4DB2-BD59-A6C34878D82A}">
                    <a16:rowId xmlns:a16="http://schemas.microsoft.com/office/drawing/2014/main" val="55112118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977131-5B92-49A3-81E3-A42B4BFB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09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</a:t>
            </a:r>
            <a:r>
              <a:rPr lang="en-US" u="sng" dirty="0"/>
              <a:t>can be</a:t>
            </a:r>
            <a:r>
              <a:rPr lang="en-US" dirty="0"/>
              <a:t> HARD…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1"/>
            <a:ext cx="7924800" cy="5029199"/>
          </a:xfrm>
        </p:spPr>
        <p:txBody>
          <a:bodyPr>
            <a:normAutofit/>
          </a:bodyPr>
          <a:lstStyle/>
          <a:p>
            <a:r>
              <a:rPr lang="en-US" sz="2800" dirty="0"/>
              <a:t>Elder Henry B. </a:t>
            </a:r>
            <a:r>
              <a:rPr lang="en-US" sz="2800" dirty="0" err="1"/>
              <a:t>Eyring</a:t>
            </a:r>
            <a:r>
              <a:rPr lang="en-US" sz="2800" dirty="0"/>
              <a:t>:</a:t>
            </a:r>
          </a:p>
          <a:p>
            <a:pPr lvl="1"/>
            <a:r>
              <a:rPr lang="en-US" sz="2000" dirty="0"/>
              <a:t>“[BYU] is a vibrant and determined community of learners and </a:t>
            </a:r>
            <a:r>
              <a:rPr lang="en-US" sz="2000" b="1" dirty="0"/>
              <a:t>lifters</a:t>
            </a:r>
            <a:r>
              <a:rPr lang="en-US" sz="2000" dirty="0"/>
              <a:t>.”(discuss group work policy)</a:t>
            </a:r>
          </a:p>
          <a:p>
            <a:r>
              <a:rPr lang="en-US" sz="2800" dirty="0"/>
              <a:t>BYU Mission statement:</a:t>
            </a:r>
          </a:p>
          <a:p>
            <a:pPr lvl="1"/>
            <a:r>
              <a:rPr lang="en-US" sz="2000" dirty="0"/>
              <a:t>“The mission of Brigham Young University …is to assist individuals in their quest for perfection and eternal life. That assistance should provide a period of </a:t>
            </a:r>
            <a:r>
              <a:rPr lang="en-US" sz="2000" b="1" dirty="0"/>
              <a:t>intensive learning</a:t>
            </a:r>
            <a:r>
              <a:rPr lang="en-US" sz="2000" dirty="0"/>
              <a:t> in a stimulating setting where a commitment to excellence is expected and the full realization of human potential is pursued.”</a:t>
            </a:r>
          </a:p>
          <a:p>
            <a:r>
              <a:rPr lang="en-US" sz="2800" dirty="0"/>
              <a:t>BYU AIMS:</a:t>
            </a:r>
          </a:p>
          <a:p>
            <a:pPr lvl="1"/>
            <a:r>
              <a:rPr lang="en-US" sz="2000" dirty="0"/>
              <a:t>“BYU seeks to develop students of faith, intellect, and character who have the skills and </a:t>
            </a:r>
            <a:r>
              <a:rPr lang="en-US" sz="2000" b="1" dirty="0"/>
              <a:t>the desire to continue learning and to serve others </a:t>
            </a:r>
            <a:r>
              <a:rPr lang="en-US" sz="2000" dirty="0"/>
              <a:t>throughout their lives.” </a:t>
            </a:r>
          </a:p>
        </p:txBody>
      </p:sp>
      <p:pic>
        <p:nvPicPr>
          <p:cNvPr id="1026" name="Picture 2" descr="https://oitecareersblog.files.wordpress.com/2015/03/clipart-yawn-sleep-smiley-emoticon-256x256-20d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924" y="3200400"/>
            <a:ext cx="2438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ppthink.org/wp-content/uploads/2014/09/9.sca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299937"/>
            <a:ext cx="241356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457200"/>
            <a:ext cx="9444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very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V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F0EB5-5E60-4B23-9706-1471626F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4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457200"/>
            <a:ext cx="7010400" cy="838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Class Value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83869792"/>
              </p:ext>
            </p:extLst>
          </p:nvPr>
        </p:nvGraphicFramePr>
        <p:xfrm>
          <a:off x="1371600" y="1295400"/>
          <a:ext cx="9525000" cy="464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0D4E4-738E-400E-93FF-0E136C63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40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 </a:t>
            </a:r>
            <a:r>
              <a:rPr lang="en-US" b="1" dirty="0" err="1"/>
              <a:t>IS</a:t>
            </a:r>
            <a:r>
              <a:rPr lang="en-US" b="1" dirty="0"/>
              <a:t> the right path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r>
              <a:rPr lang="en-US" sz="4000" dirty="0"/>
              <a:t>Unstructured problems</a:t>
            </a:r>
          </a:p>
          <a:p>
            <a:r>
              <a:rPr lang="en-US" sz="4000" dirty="0"/>
              <a:t>Create and invent</a:t>
            </a:r>
          </a:p>
          <a:p>
            <a:r>
              <a:rPr lang="en-US" sz="4000" dirty="0"/>
              <a:t>Explore and discover</a:t>
            </a:r>
          </a:p>
          <a:p>
            <a:r>
              <a:rPr lang="en-US" sz="4000" dirty="0"/>
              <a:t>Embrace the unknown</a:t>
            </a:r>
          </a:p>
          <a:p>
            <a:r>
              <a:rPr lang="en-US" sz="4000" dirty="0"/>
              <a:t>Rapidly changing field</a:t>
            </a:r>
          </a:p>
          <a:p>
            <a:r>
              <a:rPr lang="en-US" sz="4000" dirty="0"/>
              <a:t>Unmet demand for jobs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3074" name="Picture 2" descr="https://s-media-cache-ak0.pinimg.com/736x/27/58/04/2758043a9cdc70fc50d9e6508bbeeae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4" b="100000" l="0" r="100000">
                        <a14:foregroundMark x1="12908" y1="56351" x2="17255" y2="77367"/>
                        <a14:foregroundMark x1="85190" y1="65358" x2="86005" y2="79908"/>
                        <a14:foregroundMark x1="45245" y1="6697" x2="46332" y2="6697"/>
                        <a14:foregroundMark x1="54348" y1="7159" x2="54891" y2="8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824" y="2057400"/>
            <a:ext cx="5715176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8842F-3189-410D-804F-0CC70118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11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facultyblog.eternitybiblecollege.com/wp-content/uploads/2011/12/jesus_carpe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1" y="905933"/>
            <a:ext cx="6545101" cy="503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4FF04-6A67-4D22-BA23-9C4CF066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1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Knowledge and Intelligence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dirty="0">
                <a:ea typeface="ＭＳ Ｐゴシック" pitchFamily="34" charset="-128"/>
              </a:rPr>
              <a:t>Whatever principle of intelligence we attain unto in this life, it will rise with us in the resurrection.  And if a person gains more knowledge and intelligence in this life through his diligence and obedience than another, he will have so much the advantage in the world to come.  </a:t>
            </a:r>
          </a:p>
          <a:p>
            <a:pPr eaLnBrk="1" hangingPunct="1">
              <a:buFontTx/>
              <a:buNone/>
            </a:pPr>
            <a:r>
              <a:rPr lang="en-US" sz="2800" dirty="0">
                <a:ea typeface="ＭＳ Ｐゴシック" pitchFamily="34" charset="-128"/>
              </a:rPr>
              <a:t>	(D&amp;C 130:18-19)</a:t>
            </a:r>
          </a:p>
          <a:p>
            <a:pPr eaLnBrk="1" hangingPunct="1">
              <a:buFontTx/>
              <a:buNone/>
            </a:pPr>
            <a:endParaRPr lang="en-US" sz="2200" dirty="0">
              <a:ea typeface="ＭＳ Ｐゴシック" pitchFamily="34" charset="-128"/>
            </a:endParaRPr>
          </a:p>
          <a:p>
            <a:pPr eaLnBrk="1" hangingPunct="1"/>
            <a:r>
              <a:rPr lang="en-US" sz="3200" i="1" u="sng" dirty="0">
                <a:ea typeface="ＭＳ Ｐゴシック" pitchFamily="34" charset="-128"/>
              </a:rPr>
              <a:t>Data is innately stupid and useless, and cannot increase knowledge and intelligence, unless you know how to store, extract, analyze, and interpret it.</a:t>
            </a:r>
          </a:p>
          <a:p>
            <a:pPr algn="ctr" eaLnBrk="1" hangingPunct="1"/>
            <a:r>
              <a:rPr lang="en-US" sz="3200" b="1" i="1" u="sng" dirty="0">
                <a:ea typeface="ＭＳ Ｐゴシック" pitchFamily="34" charset="-128"/>
              </a:rPr>
              <a:t>THAT’S WHAT THIS CLASS IS FOR </a:t>
            </a:r>
            <a:r>
              <a:rPr lang="en-US" sz="3200" b="1" i="1" u="sng" dirty="0">
                <a:ea typeface="ＭＳ Ｐゴシック" pitchFamily="34" charset="-128"/>
                <a:sym typeface="Wingdings" panose="05000000000000000000" pitchFamily="2" charset="2"/>
              </a:rPr>
              <a:t></a:t>
            </a:r>
            <a:endParaRPr lang="en-US" sz="3200" b="1" dirty="0">
              <a:ea typeface="ＭＳ Ｐゴシック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E1E6D-AC3D-4B8D-A998-4698FE60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Getting to know you…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845734"/>
            <a:ext cx="11430000" cy="4023360"/>
          </a:xfrm>
        </p:spPr>
        <p:txBody>
          <a:bodyPr anchor="t" anchorCtr="0"/>
          <a:lstStyle/>
          <a:p>
            <a:pPr marL="0" indent="0">
              <a:buNone/>
            </a:pPr>
            <a:r>
              <a:rPr lang="en-US" sz="4400" dirty="0"/>
              <a:t>Poll: </a:t>
            </a:r>
            <a:r>
              <a:rPr lang="en-US" sz="4400" dirty="0">
                <a:hlinkClick r:id="rId3"/>
              </a:rPr>
              <a:t>https://bit.ly/2N1NG1B</a:t>
            </a:r>
            <a:endParaRPr lang="en-US" sz="4400" dirty="0"/>
          </a:p>
          <a:p>
            <a:pPr marL="0" indent="0">
              <a:buNone/>
            </a:pPr>
            <a:r>
              <a:rPr lang="en-US" sz="4000" dirty="0"/>
              <a:t>Learning Suite – Content – Polls – Getting to Know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BB3E1-69A8-4A5C-A6F1-309E7E23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547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87338"/>
            <a:ext cx="12192000" cy="703262"/>
          </a:xfrm>
        </p:spPr>
        <p:txBody>
          <a:bodyPr/>
          <a:lstStyle/>
          <a:p>
            <a:pPr algn="ctr"/>
            <a:r>
              <a:rPr lang="en-US" sz="4400" dirty="0"/>
              <a:t>Stay on top of things</a:t>
            </a:r>
          </a:p>
        </p:txBody>
      </p:sp>
      <p:pic>
        <p:nvPicPr>
          <p:cNvPr id="1026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58761"/>
            <a:ext cx="70770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30508" y="4044434"/>
            <a:ext cx="134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7541-99E4-4D8D-A666-4D447A4E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D04B1-E0F4-4298-B1E3-77716C55509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Getting Help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/>
              <a:t>My office hours: (time and location pending). In-person one hour a week and online virtual (Zoom) one hour a week. See: Learning Suite – Content – Office Hours</a:t>
            </a:r>
          </a:p>
          <a:p>
            <a:pPr eaLnBrk="1" hangingPunct="1"/>
            <a:r>
              <a:rPr lang="en-US" sz="2800" dirty="0"/>
              <a:t>Order of Inquiry: </a:t>
            </a:r>
            <a:r>
              <a:rPr lang="en-US" sz="2600" dirty="0" err="1"/>
              <a:t>MyEducator</a:t>
            </a:r>
            <a:r>
              <a:rPr lang="en-US" sz="2600" dirty="0"/>
              <a:t>, Google, Classmates, TA’s, Professor</a:t>
            </a:r>
          </a:p>
          <a:p>
            <a:pPr eaLnBrk="1" hangingPunct="1"/>
            <a:r>
              <a:rPr lang="en-US" sz="2600" dirty="0"/>
              <a:t>Email: brandtr@byu.edu </a:t>
            </a:r>
            <a:br>
              <a:rPr lang="en-US" sz="2600" dirty="0"/>
            </a:br>
            <a:r>
              <a:rPr lang="en-US" sz="2600" dirty="0"/>
              <a:t>Don’t email .</a:t>
            </a:r>
            <a:r>
              <a:rPr lang="en-US" sz="2600" dirty="0" err="1"/>
              <a:t>xlsm</a:t>
            </a:r>
            <a:r>
              <a:rPr lang="en-US" sz="2600" dirty="0"/>
              <a:t> files. They are blocked by most email systems.</a:t>
            </a:r>
          </a:p>
          <a:p>
            <a:pPr eaLnBrk="1" hangingPunct="1"/>
            <a:r>
              <a:rPr lang="en-US" sz="2600" b="1" dirty="0"/>
              <a:t>Spiritual</a:t>
            </a:r>
            <a:r>
              <a:rPr lang="en-US" sz="2600" dirty="0"/>
              <a:t> help: Bishop</a:t>
            </a:r>
          </a:p>
          <a:p>
            <a:pPr eaLnBrk="1" hangingPunct="1"/>
            <a:r>
              <a:rPr lang="en-US" sz="2600" b="1" dirty="0"/>
              <a:t>Anxiety+</a:t>
            </a:r>
            <a:r>
              <a:rPr lang="en-US" sz="2600" dirty="0"/>
              <a:t> help: Student counseling, therapy, and social support</a:t>
            </a:r>
            <a:endParaRPr lang="en-US" sz="2600" b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50B32-0276-4F97-B196-214A0952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76D622-3479-4A69-8477-48991464E9F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Course Information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55506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>
                <a:ea typeface="ＭＳ Ｐゴシック" pitchFamily="34" charset="-128"/>
              </a:rPr>
              <a:t>Co-requisite: IS 110 (very easy 1 credit)</a:t>
            </a:r>
          </a:p>
          <a:p>
            <a:pPr eaLnBrk="1" hangingPunct="1"/>
            <a:r>
              <a:rPr lang="en-US" sz="3200" dirty="0">
                <a:ea typeface="ＭＳ Ｐゴシック" pitchFamily="34" charset="-128"/>
              </a:rPr>
              <a:t>This class IS 201: 3 credit hour class ~~ heavy in waves</a:t>
            </a:r>
          </a:p>
          <a:p>
            <a:pPr eaLnBrk="1" hangingPunct="1"/>
            <a:r>
              <a:rPr lang="en-US" sz="3200" dirty="0">
                <a:ea typeface="ＭＳ Ｐゴシック" pitchFamily="34" charset="-128"/>
              </a:rPr>
              <a:t>Use Learning Suite for schedule and grades</a:t>
            </a:r>
          </a:p>
          <a:p>
            <a:pPr eaLnBrk="1" hangingPunct="1"/>
            <a:r>
              <a:rPr lang="en-US" sz="3200" dirty="0">
                <a:ea typeface="ＭＳ Ｐゴシック" pitchFamily="34" charset="-128"/>
              </a:rPr>
              <a:t>Use MyEducator for all content and submissions</a:t>
            </a:r>
          </a:p>
          <a:p>
            <a:pPr lvl="1" eaLnBrk="1" hangingPunct="1"/>
            <a:r>
              <a:rPr lang="en-US" sz="3200" dirty="0">
                <a:ea typeface="ＭＳ Ｐゴシック" pitchFamily="34" charset="-128"/>
              </a:rPr>
              <a:t>Sign up link on Learning Suite schedule Day 1</a:t>
            </a:r>
          </a:p>
          <a:p>
            <a:r>
              <a:rPr lang="en-US" sz="3400" dirty="0">
                <a:ea typeface="ＭＳ Ｐゴシック" pitchFamily="34" charset="-128"/>
              </a:rPr>
              <a:t>Course slides posted and updated (after class) on:</a:t>
            </a:r>
            <a:br>
              <a:rPr lang="en-US" sz="3400" dirty="0">
                <a:ea typeface="ＭＳ Ｐゴシック" pitchFamily="34" charset="-128"/>
              </a:rPr>
            </a:br>
            <a:r>
              <a:rPr lang="en-US" sz="3400" dirty="0">
                <a:ea typeface="ＭＳ Ｐゴシック" pitchFamily="34" charset="-128"/>
              </a:rPr>
              <a:t>Learning Suite – Content – Slides</a:t>
            </a:r>
          </a:p>
          <a:p>
            <a:pPr eaLnBrk="1" hangingPunct="1"/>
            <a:endParaRPr lang="en-US" sz="3200" dirty="0">
              <a:ea typeface="ＭＳ Ｐゴシック" pitchFamily="34" charset="-128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6E3D6FA-6E4B-4064-9028-03F5A3AD6D33}" type="slidenum">
              <a:rPr lang="en-US" sz="1400"/>
              <a:pPr/>
              <a:t>7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1696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Course Materials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097280" y="1845734"/>
            <a:ext cx="10058400" cy="440266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ea typeface="ＭＳ Ｐゴシック" pitchFamily="34" charset="-128"/>
              </a:rPr>
              <a:t>NO PAPER TEXTBOOK </a:t>
            </a:r>
          </a:p>
          <a:p>
            <a:pPr eaLnBrk="1" hangingPunct="1"/>
            <a:r>
              <a:rPr lang="en-US" sz="3200" dirty="0">
                <a:ea typeface="ＭＳ Ｐゴシック" pitchFamily="34" charset="-128"/>
              </a:rPr>
              <a:t>MyEducator instead ($69)</a:t>
            </a:r>
          </a:p>
          <a:p>
            <a:pPr eaLnBrk="1" hangingPunct="1"/>
            <a:r>
              <a:rPr lang="en-US" sz="3200" dirty="0">
                <a:ea typeface="ＭＳ Ｐゴシック" pitchFamily="34" charset="-128"/>
              </a:rPr>
              <a:t>Lots of (FREE) software through office.byu.edu and apps.byu.edu</a:t>
            </a:r>
          </a:p>
          <a:p>
            <a:pPr lvl="1" eaLnBrk="1" hangingPunct="1"/>
            <a:r>
              <a:rPr 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MS Excel (Free at apps.byu.edu)</a:t>
            </a:r>
          </a:p>
          <a:p>
            <a:pPr lvl="1" eaLnBrk="1" hangingPunct="1"/>
            <a:r>
              <a:rPr lang="en-US" sz="2400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Data.World</a:t>
            </a:r>
            <a:r>
              <a:rPr 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(Free online)</a:t>
            </a:r>
          </a:p>
          <a:p>
            <a:pPr lvl="1" eaLnBrk="1" hangingPunct="1"/>
            <a:r>
              <a:rPr 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Data-visualization with Tableau (Free student account)</a:t>
            </a:r>
          </a:p>
          <a:p>
            <a:pPr lvl="1" eaLnBrk="1" hangingPunct="1"/>
            <a:r>
              <a:rPr lang="en-US" sz="2400" dirty="0" err="1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WebDev</a:t>
            </a:r>
            <a:r>
              <a:rPr 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 apps (Free or purchase) – Videos use Visual Studio which is free, also consider Brackets, Notepad++, others.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8AC78D9-68D5-4FB0-8D23-6EE4ABEC29CF}" type="slidenum">
              <a:rPr lang="en-US" sz="1400"/>
              <a:pPr/>
              <a:t>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8512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0" y="533400"/>
            <a:ext cx="7848600" cy="8382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Assessment and Grading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AE9014E-BA79-45FD-9341-EFBFB5B50DFD}" type="slidenum">
              <a:rPr lang="en-US" sz="1400"/>
              <a:pPr/>
              <a:t>9</a:t>
            </a:fld>
            <a:endParaRPr lang="en-US" sz="140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431452"/>
              </p:ext>
            </p:extLst>
          </p:nvPr>
        </p:nvGraphicFramePr>
        <p:xfrm>
          <a:off x="3200400" y="1825240"/>
          <a:ext cx="4428426" cy="4039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0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945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Assessment 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Total </a:t>
                      </a:r>
                      <a:endParaRPr lang="en-US" sz="3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Homework</a:t>
                      </a:r>
                      <a:endParaRPr lang="en-US" sz="32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6858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9.2% 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marL="68580" marR="0" indent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MyEducator</a:t>
                      </a: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quizzes</a:t>
                      </a: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68580" marR="0" indent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5.7%</a:t>
                      </a: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FF00"/>
                          </a:solidFill>
                          <a:effectLst/>
                        </a:rPr>
                        <a:t>Projects </a:t>
                      </a:r>
                      <a:endParaRPr lang="en-US" sz="3200" b="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6858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25.4% </a:t>
                      </a:r>
                      <a:endParaRPr lang="en-US" sz="3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952528847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rgbClr val="FFFF00"/>
                          </a:solidFill>
                          <a:effectLst/>
                        </a:rPr>
                        <a:t>Exams </a:t>
                      </a:r>
                      <a:endParaRPr lang="en-US" sz="3200" b="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33655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59.7% </a:t>
                      </a:r>
                      <a:endParaRPr lang="en-US" sz="3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solidFill>
                            <a:schemeClr val="bg1"/>
                          </a:solidFill>
                          <a:effectLst/>
                        </a:rPr>
                        <a:t>Extra Credit</a:t>
                      </a:r>
                      <a:endParaRPr lang="en-US" sz="24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+1% 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810">
                <a:tc>
                  <a:txBody>
                    <a:bodyPr/>
                    <a:lstStyle/>
                    <a:p>
                      <a:pPr marL="33655" marR="0" indent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Curve</a:t>
                      </a: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33655" marR="0" indent="0" algn="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+/-???%</a:t>
                      </a: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2778551842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marL="48895" marR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TOTAL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100%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9210" marR="29210" marT="6858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ight Brace 2"/>
          <p:cNvSpPr/>
          <p:nvPr/>
        </p:nvSpPr>
        <p:spPr>
          <a:xfrm>
            <a:off x="7772400" y="3471002"/>
            <a:ext cx="533400" cy="9144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rtlCol="0" anchor="ctr"/>
          <a:lstStyle/>
          <a:p>
            <a:r>
              <a:rPr lang="en-US" dirty="0"/>
              <a:t>           </a:t>
            </a:r>
            <a:r>
              <a:rPr lang="en-US" sz="3200" dirty="0"/>
              <a:t>85.1%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311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7602</TotalTime>
  <Words>3890</Words>
  <Application>Microsoft Office PowerPoint</Application>
  <PresentationFormat>Widescreen</PresentationFormat>
  <Paragraphs>544</Paragraphs>
  <Slides>50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Algerian</vt:lpstr>
      <vt:lpstr>Arial</vt:lpstr>
      <vt:lpstr>Bradley Hand ITC</vt:lpstr>
      <vt:lpstr>Calibri</vt:lpstr>
      <vt:lpstr>Calibri Light</vt:lpstr>
      <vt:lpstr>Century Gothic</vt:lpstr>
      <vt:lpstr>Courier New</vt:lpstr>
      <vt:lpstr>Palatino Linotype</vt:lpstr>
      <vt:lpstr>Times New Roman</vt:lpstr>
      <vt:lpstr>Wingdings</vt:lpstr>
      <vt:lpstr>Retrospect</vt:lpstr>
      <vt:lpstr>PowerPoint Presentation</vt:lpstr>
      <vt:lpstr>IS 201 Section 4: Introduction to Management  Information Systems</vt:lpstr>
      <vt:lpstr>Your Professor</vt:lpstr>
      <vt:lpstr>Your TAs</vt:lpstr>
      <vt:lpstr>Getting to know you…</vt:lpstr>
      <vt:lpstr>Getting Help</vt:lpstr>
      <vt:lpstr>Course Information</vt:lpstr>
      <vt:lpstr>Course Materials</vt:lpstr>
      <vt:lpstr>Assessment and Grading</vt:lpstr>
      <vt:lpstr>Extra Credit</vt:lpstr>
      <vt:lpstr>Learning Objectives</vt:lpstr>
      <vt:lpstr>PowerPoint Presentation</vt:lpstr>
      <vt:lpstr>Unofficial Learning Outcomes…</vt:lpstr>
      <vt:lpstr>A Dilemma</vt:lpstr>
      <vt:lpstr>Things you will hear me (or TAs) say</vt:lpstr>
      <vt:lpstr>Daily Plan</vt:lpstr>
      <vt:lpstr>PowerPoint Presentation</vt:lpstr>
      <vt:lpstr>Unit 1: Basics of Information Systems</vt:lpstr>
      <vt:lpstr>Unit 2: Data and Databases</vt:lpstr>
      <vt:lpstr>Unit 3: Programming and Automation</vt:lpstr>
      <vt:lpstr>Unit 4: Data Mining and Analytics</vt:lpstr>
      <vt:lpstr>Unit 5: Web Development</vt:lpstr>
      <vt:lpstr>PowerPoint Presentation</vt:lpstr>
      <vt:lpstr>Today’s Lesson</vt:lpstr>
      <vt:lpstr>PowerPoint Presentation</vt:lpstr>
      <vt:lpstr>Who Would...</vt:lpstr>
      <vt:lpstr>PowerPoint Presentation</vt:lpstr>
      <vt:lpstr>PowerPoint Presentation</vt:lpstr>
      <vt:lpstr>Types of IS</vt:lpstr>
      <vt:lpstr>What will you learn in this class?</vt:lpstr>
      <vt:lpstr>Types of IS</vt:lpstr>
      <vt:lpstr>Information systems are everywhere</vt:lpstr>
      <vt:lpstr>Enterprise Resource Planning (ERP)</vt:lpstr>
      <vt:lpstr>Supply Chain Management (SCM)</vt:lpstr>
      <vt:lpstr>Accounting  Information  Systems</vt:lpstr>
      <vt:lpstr>Customer Relationship Management (CRM)</vt:lpstr>
      <vt:lpstr>IS is all about unstructured problems</vt:lpstr>
      <vt:lpstr>The awesomeness of IS</vt:lpstr>
      <vt:lpstr>Career Opportunities in IS</vt:lpstr>
      <vt:lpstr>Base Salary and Placement Info 2019</vt:lpstr>
      <vt:lpstr>PowerPoint Presentation</vt:lpstr>
      <vt:lpstr>PowerPoint Presentation</vt:lpstr>
      <vt:lpstr>Want to apply to IS?</vt:lpstr>
      <vt:lpstr>Resume by end of Semester</vt:lpstr>
      <vt:lpstr>This class can be HARD…</vt:lpstr>
      <vt:lpstr>Class Value</vt:lpstr>
      <vt:lpstr>Is IS the right path for me?</vt:lpstr>
      <vt:lpstr>PowerPoint Presentation</vt:lpstr>
      <vt:lpstr>Knowledge and Intelligence</vt:lpstr>
      <vt:lpstr>Stay on top of things</vt:lpstr>
    </vt:vector>
  </TitlesOfParts>
  <Company>MSM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Bonnie Anderson</dc:creator>
  <cp:lastModifiedBy>Brandt Redd</cp:lastModifiedBy>
  <cp:revision>233</cp:revision>
  <cp:lastPrinted>1601-01-01T00:00:00Z</cp:lastPrinted>
  <dcterms:created xsi:type="dcterms:W3CDTF">2005-08-09T18:13:57Z</dcterms:created>
  <dcterms:modified xsi:type="dcterms:W3CDTF">2020-01-06T22:52:10Z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TC010875731033</vt:lpwstr>
  </property>
</Properties>
</file>